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4"/>
  </p:notesMasterIdLst>
  <p:sldIdLst>
    <p:sldId id="256" r:id="rId2"/>
    <p:sldId id="257" r:id="rId3"/>
    <p:sldId id="258" r:id="rId4"/>
    <p:sldId id="259" r:id="rId5"/>
    <p:sldId id="260" r:id="rId6"/>
    <p:sldId id="261" r:id="rId7"/>
    <p:sldId id="262" r:id="rId8"/>
    <p:sldId id="267" r:id="rId9"/>
    <p:sldId id="264" r:id="rId10"/>
    <p:sldId id="265" r:id="rId11"/>
    <p:sldId id="266" r:id="rId12"/>
    <p:sldId id="263" r:id="rId13"/>
  </p:sldIdLst>
  <p:sldSz cx="9144000" cy="5143500" type="screen16x9"/>
  <p:notesSz cx="6858000" cy="9144000"/>
  <p:embeddedFontLst>
    <p:embeddedFont>
      <p:font typeface="Cascadia Code" panose="020B0609020000020004" pitchFamily="34" charset="0"/>
      <p:regular r:id="rId15"/>
      <p:bold r:id="rId16"/>
      <p:italic r:id="rId17"/>
      <p:boldItalic r:id="rId18"/>
    </p:embeddedFont>
    <p:embeddedFont>
      <p:font typeface="Merriweather" pitchFamily="2" charset="77"/>
      <p:regular r:id="rId19"/>
    </p:embeddedFont>
    <p:embeddedFont>
      <p:font typeface="Roboto" panose="02000000000000000000" pitchFamily="2"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étan Hains" initials="GH" lastIdx="1" clrIdx="0">
    <p:extLst>
      <p:ext uri="{19B8F6BF-5375-455C-9EA6-DF929625EA0E}">
        <p15:presenceInfo xmlns:p15="http://schemas.microsoft.com/office/powerpoint/2012/main" userId="abfcee861093f49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620CC8-9E41-497A-B20F-825E00B68F9C}" v="10" dt="2024-07-28T22:52:04.2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58"/>
  </p:normalViewPr>
  <p:slideViewPr>
    <p:cSldViewPr snapToGrid="0">
      <p:cViewPr varScale="1">
        <p:scale>
          <a:sx n="160" d="100"/>
          <a:sy n="160" d="100"/>
        </p:scale>
        <p:origin x="784"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jitesh Parihar" userId="118e4b2d-89c4-4a9f-819d-3f0e6195bf3a" providerId="ADAL" clId="{75620CC8-9E41-497A-B20F-825E00B68F9C}"/>
    <pc:docChg chg="custSel modSld">
      <pc:chgData name="Ajitesh Parihar" userId="118e4b2d-89c4-4a9f-819d-3f0e6195bf3a" providerId="ADAL" clId="{75620CC8-9E41-497A-B20F-825E00B68F9C}" dt="2024-07-28T22:52:12.203" v="30" actId="1076"/>
      <pc:docMkLst>
        <pc:docMk/>
      </pc:docMkLst>
      <pc:sldChg chg="modSp mod">
        <pc:chgData name="Ajitesh Parihar" userId="118e4b2d-89c4-4a9f-819d-3f0e6195bf3a" providerId="ADAL" clId="{75620CC8-9E41-497A-B20F-825E00B68F9C}" dt="2024-07-28T22:52:12.203" v="30" actId="1076"/>
        <pc:sldMkLst>
          <pc:docMk/>
          <pc:sldMk cId="0" sldId="259"/>
        </pc:sldMkLst>
        <pc:graphicFrameChg chg="mod">
          <ac:chgData name="Ajitesh Parihar" userId="118e4b2d-89c4-4a9f-819d-3f0e6195bf3a" providerId="ADAL" clId="{75620CC8-9E41-497A-B20F-825E00B68F9C}" dt="2024-07-28T22:47:00.091" v="24" actId="14100"/>
          <ac:graphicFrameMkLst>
            <pc:docMk/>
            <pc:sldMk cId="0" sldId="259"/>
            <ac:graphicFrameMk id="5" creationId="{0392EF72-2EC9-88F5-D7DC-529274198A37}"/>
          </ac:graphicFrameMkLst>
        </pc:graphicFrameChg>
        <pc:graphicFrameChg chg="mod">
          <ac:chgData name="Ajitesh Parihar" userId="118e4b2d-89c4-4a9f-819d-3f0e6195bf3a" providerId="ADAL" clId="{75620CC8-9E41-497A-B20F-825E00B68F9C}" dt="2024-07-28T22:52:12.203" v="30" actId="1076"/>
          <ac:graphicFrameMkLst>
            <pc:docMk/>
            <pc:sldMk cId="0" sldId="259"/>
            <ac:graphicFrameMk id="6" creationId="{7046471D-7085-251E-22EC-523217314352}"/>
          </ac:graphicFrameMkLst>
        </pc:graphicFrameChg>
      </pc:sldChg>
      <pc:sldChg chg="addSp delSp modSp mod">
        <pc:chgData name="Ajitesh Parihar" userId="118e4b2d-89c4-4a9f-819d-3f0e6195bf3a" providerId="ADAL" clId="{75620CC8-9E41-497A-B20F-825E00B68F9C}" dt="2024-07-28T22:46:00.525" v="21"/>
        <pc:sldMkLst>
          <pc:docMk/>
          <pc:sldMk cId="0" sldId="261"/>
        </pc:sldMkLst>
        <pc:spChg chg="mod">
          <ac:chgData name="Ajitesh Parihar" userId="118e4b2d-89c4-4a9f-819d-3f0e6195bf3a" providerId="ADAL" clId="{75620CC8-9E41-497A-B20F-825E00B68F9C}" dt="2024-07-28T22:44:50.040" v="13" actId="20577"/>
          <ac:spMkLst>
            <pc:docMk/>
            <pc:sldMk cId="0" sldId="261"/>
            <ac:spMk id="102" creationId="{00000000-0000-0000-0000-000000000000}"/>
          </ac:spMkLst>
        </pc:spChg>
        <pc:graphicFrameChg chg="del">
          <ac:chgData name="Ajitesh Parihar" userId="118e4b2d-89c4-4a9f-819d-3f0e6195bf3a" providerId="ADAL" clId="{75620CC8-9E41-497A-B20F-825E00B68F9C}" dt="2024-07-28T22:45:10.397" v="16" actId="478"/>
          <ac:graphicFrameMkLst>
            <pc:docMk/>
            <pc:sldMk cId="0" sldId="261"/>
            <ac:graphicFrameMk id="2" creationId="{5627B115-C708-007B-7C55-D760EEEFE51C}"/>
          </ac:graphicFrameMkLst>
        </pc:graphicFrameChg>
        <pc:graphicFrameChg chg="add mod">
          <ac:chgData name="Ajitesh Parihar" userId="118e4b2d-89c4-4a9f-819d-3f0e6195bf3a" providerId="ADAL" clId="{75620CC8-9E41-497A-B20F-825E00B68F9C}" dt="2024-07-28T22:46:00.525" v="21"/>
          <ac:graphicFrameMkLst>
            <pc:docMk/>
            <pc:sldMk cId="0" sldId="261"/>
            <ac:graphicFrameMk id="3" creationId="{B8FC2F53-D3B1-B827-2776-F2084F203EFE}"/>
          </ac:graphicFrameMkLst>
        </pc:graphicFrameChg>
        <pc:picChg chg="mod">
          <ac:chgData name="Ajitesh Parihar" userId="118e4b2d-89c4-4a9f-819d-3f0e6195bf3a" providerId="ADAL" clId="{75620CC8-9E41-497A-B20F-825E00B68F9C}" dt="2024-07-28T22:44:54.452" v="15" actId="1076"/>
          <ac:picMkLst>
            <pc:docMk/>
            <pc:sldMk cId="0" sldId="261"/>
            <ac:picMk id="104"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err="1"/>
              <a:t>Outline</a:t>
            </a:r>
            <a:r>
              <a:rPr lang="fr-FR" dirty="0"/>
              <a:t> of </a:t>
            </a:r>
            <a:r>
              <a:rPr lang="fr-FR" dirty="0" err="1"/>
              <a:t>our</a:t>
            </a:r>
            <a:r>
              <a:rPr lang="fr-FR" dirty="0"/>
              <a:t> research </a:t>
            </a:r>
            <a:r>
              <a:rPr lang="fr-FR" dirty="0" err="1"/>
              <a:t>project</a:t>
            </a:r>
            <a:r>
              <a:rPr lang="fr-FR" dirty="0"/>
              <a:t> 2022- on a </a:t>
            </a:r>
            <a:r>
              <a:rPr lang="fr-FR" dirty="0" err="1"/>
              <a:t>renewed</a:t>
            </a:r>
            <a:r>
              <a:rPr lang="fr-FR" dirty="0"/>
              <a:t> application of machine </a:t>
            </a:r>
            <a:r>
              <a:rPr lang="fr-FR" dirty="0" err="1"/>
              <a:t>learning</a:t>
            </a:r>
            <a:r>
              <a:rPr lang="fr-FR" dirty="0"/>
              <a:t> to real-time (</a:t>
            </a:r>
            <a:r>
              <a:rPr lang="fr-FR" dirty="0" err="1"/>
              <a:t>low</a:t>
            </a:r>
            <a:r>
              <a:rPr lang="fr-FR" dirty="0"/>
              <a:t> </a:t>
            </a:r>
            <a:r>
              <a:rPr lang="fr-FR" dirty="0" err="1"/>
              <a:t>frequency</a:t>
            </a:r>
            <a:r>
              <a:rPr lang="fr-FR" dirty="0"/>
              <a:t>) stock-</a:t>
            </a:r>
            <a:r>
              <a:rPr lang="fr-FR" dirty="0" err="1"/>
              <a:t>price</a:t>
            </a:r>
            <a:r>
              <a:rPr lang="fr-FR" dirty="0"/>
              <a:t> </a:t>
            </a:r>
            <a:r>
              <a:rPr lang="fr-FR" dirty="0" err="1"/>
              <a:t>prediction</a:t>
            </a:r>
            <a:r>
              <a:rPr lang="fr-FR" dirty="0"/>
              <a:t>. </a:t>
            </a:r>
          </a:p>
          <a:p>
            <a:pPr marL="0" lvl="0" indent="0" algn="l" rtl="0">
              <a:spcBef>
                <a:spcPts val="0"/>
              </a:spcBef>
              <a:spcAft>
                <a:spcPts val="0"/>
              </a:spcAft>
              <a:buNone/>
            </a:pPr>
            <a:r>
              <a:rPr lang="fr-FR" dirty="0"/>
              <a:t>Our goal </a:t>
            </a:r>
            <a:r>
              <a:rPr lang="fr-FR" dirty="0" err="1"/>
              <a:t>is</a:t>
            </a:r>
            <a:r>
              <a:rPr lang="fr-FR" dirty="0"/>
              <a:t> to </a:t>
            </a:r>
            <a:r>
              <a:rPr lang="fr-FR" dirty="0" err="1"/>
              <a:t>produce</a:t>
            </a:r>
            <a:r>
              <a:rPr lang="fr-FR" dirty="0"/>
              <a:t> an </a:t>
            </a:r>
            <a:r>
              <a:rPr lang="fr-FR" dirty="0" err="1"/>
              <a:t>industry-strength</a:t>
            </a:r>
            <a:r>
              <a:rPr lang="fr-FR" dirty="0"/>
              <a:t> innovative system for </a:t>
            </a:r>
            <a:r>
              <a:rPr lang="fr-FR" dirty="0" err="1"/>
              <a:t>collecting</a:t>
            </a:r>
            <a:r>
              <a:rPr lang="fr-FR" dirty="0"/>
              <a:t> and </a:t>
            </a:r>
            <a:r>
              <a:rPr lang="fr-FR" dirty="0" err="1"/>
              <a:t>analyzing</a:t>
            </a:r>
            <a:r>
              <a:rPr lang="fr-FR" dirty="0"/>
              <a:t> </a:t>
            </a:r>
            <a:r>
              <a:rPr lang="fr-FR" dirty="0" err="1"/>
              <a:t>heterogeneous</a:t>
            </a:r>
            <a:r>
              <a:rPr lang="fr-FR" dirty="0"/>
              <a:t> data sources for </a:t>
            </a:r>
            <a:r>
              <a:rPr lang="fr-FR" dirty="0" err="1"/>
              <a:t>predicting</a:t>
            </a:r>
            <a:r>
              <a:rPr lang="fr-FR" dirty="0"/>
              <a:t> stock </a:t>
            </a:r>
            <a:r>
              <a:rPr lang="fr-FR" dirty="0" err="1"/>
              <a:t>prices</a:t>
            </a:r>
            <a:r>
              <a:rPr lang="fr-FR" dirty="0"/>
              <a:t> at the time </a:t>
            </a:r>
            <a:r>
              <a:rPr lang="fr-FR" dirty="0" err="1"/>
              <a:t>scale</a:t>
            </a:r>
            <a:r>
              <a:rPr lang="fr-FR" dirty="0"/>
              <a:t> of minutes.</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2ee2a1c1096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2ee2a1c1096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2ee2a1c1096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2ee2a1c1096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e6adb274f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2e6adb274f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sz="1100" dirty="0"/>
              <a:t>Albert Wong, </a:t>
            </a:r>
            <a:r>
              <a:rPr lang="fr-FR" sz="1100" dirty="0" err="1"/>
              <a:t>Langara</a:t>
            </a:r>
            <a:r>
              <a:rPr lang="fr-FR" sz="1100" dirty="0"/>
              <a:t> </a:t>
            </a:r>
            <a:r>
              <a:rPr lang="fr-FR" sz="1100" dirty="0" err="1"/>
              <a:t>College</a:t>
            </a:r>
            <a:r>
              <a:rPr lang="fr-FR" sz="1100" dirty="0"/>
              <a:t> (ML) </a:t>
            </a:r>
          </a:p>
          <a:p>
            <a:pPr marL="0" lvl="0" indent="0" algn="l" rtl="0">
              <a:spcBef>
                <a:spcPts val="0"/>
              </a:spcBef>
              <a:spcAft>
                <a:spcPts val="0"/>
              </a:spcAft>
              <a:buNone/>
            </a:pPr>
            <a:r>
              <a:rPr lang="fr-FR" sz="1100" dirty="0" err="1"/>
              <a:t>Youry</a:t>
            </a:r>
            <a:r>
              <a:rPr lang="fr-FR" sz="1100" dirty="0"/>
              <a:t> </a:t>
            </a:r>
            <a:r>
              <a:rPr lang="fr-FR" sz="1100" dirty="0" err="1"/>
              <a:t>Khmelevsky</a:t>
            </a:r>
            <a:r>
              <a:rPr lang="fr-FR" sz="1100" dirty="0"/>
              <a:t>, </a:t>
            </a:r>
            <a:r>
              <a:rPr lang="fr-FR" sz="1100" dirty="0" err="1"/>
              <a:t>Okanagan</a:t>
            </a:r>
            <a:r>
              <a:rPr lang="fr-FR" sz="1100" dirty="0"/>
              <a:t> </a:t>
            </a:r>
            <a:r>
              <a:rPr lang="fr-FR" sz="1100" dirty="0" err="1"/>
              <a:t>College</a:t>
            </a:r>
            <a:r>
              <a:rPr lang="fr-FR" sz="1100" dirty="0"/>
              <a:t> (DB)</a:t>
            </a:r>
          </a:p>
          <a:p>
            <a:pPr marL="0" lvl="0" indent="0" algn="l" rtl="0">
              <a:spcBef>
                <a:spcPts val="0"/>
              </a:spcBef>
              <a:spcAft>
                <a:spcPts val="0"/>
              </a:spcAft>
              <a:buNone/>
            </a:pPr>
            <a:r>
              <a:rPr lang="fr-FR" dirty="0"/>
              <a:t>Gaétan Hains, U. Paris-Est (HPC)</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2ee2a1c1096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2ee2a1c1096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a:t>Efficient short-</a:t>
            </a:r>
            <a:r>
              <a:rPr lang="fr-FR" dirty="0" err="1"/>
              <a:t>term</a:t>
            </a:r>
            <a:r>
              <a:rPr lang="fr-FR" dirty="0"/>
              <a:t> stock-</a:t>
            </a:r>
            <a:r>
              <a:rPr lang="fr-FR" dirty="0" err="1"/>
              <a:t>price</a:t>
            </a:r>
            <a:r>
              <a:rPr lang="fr-FR" dirty="0"/>
              <a:t> </a:t>
            </a:r>
            <a:r>
              <a:rPr lang="fr-FR" dirty="0" err="1"/>
              <a:t>forecasting</a:t>
            </a:r>
            <a:r>
              <a:rPr lang="fr-FR" dirty="0"/>
              <a:t> can </a:t>
            </a:r>
            <a:r>
              <a:rPr lang="fr-FR" dirty="0" err="1"/>
              <a:t>be</a:t>
            </a:r>
            <a:r>
              <a:rPr lang="fr-FR" dirty="0"/>
              <a:t> </a:t>
            </a:r>
            <a:r>
              <a:rPr lang="fr-FR" dirty="0" err="1"/>
              <a:t>used</a:t>
            </a:r>
            <a:r>
              <a:rPr lang="fr-FR" dirty="0"/>
              <a:t> by </a:t>
            </a:r>
            <a:r>
              <a:rPr lang="fr-FR" dirty="0" err="1"/>
              <a:t>human</a:t>
            </a:r>
            <a:r>
              <a:rPr lang="fr-FR" dirty="0"/>
              <a:t> traders and </a:t>
            </a:r>
            <a:r>
              <a:rPr lang="fr-FR" dirty="0" err="1"/>
              <a:t>investors</a:t>
            </a:r>
            <a:r>
              <a:rPr lang="fr-FR" dirty="0"/>
              <a:t> to improve their </a:t>
            </a:r>
            <a:r>
              <a:rPr lang="fr-FR" dirty="0" err="1"/>
              <a:t>efficiency</a:t>
            </a:r>
            <a:r>
              <a:rPr lang="fr-FR" dirty="0"/>
              <a:t> and replace </a:t>
            </a:r>
            <a:r>
              <a:rPr lang="fr-FR" dirty="0" err="1"/>
              <a:t>decisions</a:t>
            </a:r>
            <a:r>
              <a:rPr lang="fr-FR" dirty="0"/>
              <a:t> </a:t>
            </a:r>
            <a:r>
              <a:rPr lang="fr-FR" dirty="0" err="1"/>
              <a:t>that</a:t>
            </a:r>
            <a:r>
              <a:rPr lang="fr-FR" dirty="0"/>
              <a:t> could </a:t>
            </a:r>
            <a:r>
              <a:rPr lang="fr-FR" dirty="0" err="1"/>
              <a:t>be</a:t>
            </a:r>
            <a:r>
              <a:rPr lang="fr-FR" dirty="0"/>
              <a:t> </a:t>
            </a:r>
            <a:r>
              <a:rPr lang="fr-FR" dirty="0" err="1"/>
              <a:t>taken</a:t>
            </a:r>
            <a:r>
              <a:rPr lang="fr-FR" dirty="0"/>
              <a:t> at a </a:t>
            </a:r>
            <a:r>
              <a:rPr lang="fr-FR" dirty="0" err="1"/>
              <a:t>slower</a:t>
            </a:r>
            <a:r>
              <a:rPr lang="fr-FR" dirty="0"/>
              <a:t> pace or less </a:t>
            </a:r>
            <a:r>
              <a:rPr lang="fr-FR" dirty="0" err="1"/>
              <a:t>profitably</a:t>
            </a:r>
            <a:r>
              <a:rPr lang="fr-FR" dirty="0"/>
              <a:t> by hand. </a:t>
            </a:r>
            <a:r>
              <a:rPr lang="fr-FR" dirty="0" err="1"/>
              <a:t>We</a:t>
            </a:r>
            <a:r>
              <a:rPr lang="fr-FR" dirty="0"/>
              <a:t> do not </a:t>
            </a:r>
            <a:r>
              <a:rPr lang="fr-FR" dirty="0" err="1"/>
              <a:t>target</a:t>
            </a:r>
            <a:r>
              <a:rPr lang="fr-FR" dirty="0"/>
              <a:t> high-</a:t>
            </a:r>
            <a:r>
              <a:rPr lang="fr-FR" dirty="0" err="1"/>
              <a:t>frequency</a:t>
            </a:r>
            <a:r>
              <a:rPr lang="fr-FR" dirty="0"/>
              <a:t> </a:t>
            </a:r>
            <a:r>
              <a:rPr lang="fr-FR" dirty="0" err="1"/>
              <a:t>tarding</a:t>
            </a:r>
            <a:r>
              <a:rPr lang="fr-FR" dirty="0"/>
              <a:t> (</a:t>
            </a:r>
            <a:r>
              <a:rPr lang="fr-FR" dirty="0" err="1"/>
              <a:t>tens</a:t>
            </a:r>
            <a:r>
              <a:rPr lang="fr-FR" dirty="0"/>
              <a:t> of ms </a:t>
            </a:r>
            <a:r>
              <a:rPr lang="fr-FR" dirty="0" err="1"/>
              <a:t>reactions</a:t>
            </a:r>
            <a:r>
              <a:rPr lang="fr-FR" dirty="0"/>
              <a:t> time) but </a:t>
            </a:r>
            <a:r>
              <a:rPr lang="fr-FR" dirty="0" err="1"/>
              <a:t>rather</a:t>
            </a:r>
            <a:r>
              <a:rPr lang="fr-FR" dirty="0"/>
              <a:t> minutes. Objective for </a:t>
            </a:r>
            <a:r>
              <a:rPr lang="fr-FR" dirty="0" err="1"/>
              <a:t>our</a:t>
            </a:r>
            <a:r>
              <a:rPr lang="fr-FR" dirty="0"/>
              <a:t> Machine Learning </a:t>
            </a:r>
            <a:r>
              <a:rPr lang="fr-FR" dirty="0" err="1"/>
              <a:t>models</a:t>
            </a:r>
            <a:r>
              <a:rPr lang="fr-FR" dirty="0"/>
              <a:t> to </a:t>
            </a:r>
            <a:r>
              <a:rPr lang="fr-FR" dirty="0" err="1"/>
              <a:t>be</a:t>
            </a:r>
            <a:r>
              <a:rPr lang="fr-FR" dirty="0"/>
              <a:t> </a:t>
            </a:r>
            <a:r>
              <a:rPr lang="fr-FR" dirty="0" err="1"/>
              <a:t>retrained</a:t>
            </a:r>
            <a:r>
              <a:rPr lang="fr-FR" dirty="0"/>
              <a:t> before </a:t>
            </a:r>
            <a:r>
              <a:rPr lang="fr-FR" dirty="0" err="1"/>
              <a:t>every</a:t>
            </a:r>
            <a:r>
              <a:rPr lang="fr-FR" dirty="0"/>
              <a:t> </a:t>
            </a:r>
            <a:r>
              <a:rPr lang="fr-FR" dirty="0" err="1"/>
              <a:t>inference</a:t>
            </a:r>
            <a:r>
              <a:rPr lang="fr-FR" dirty="0"/>
              <a:t> (</a:t>
            </a:r>
            <a:r>
              <a:rPr lang="fr-FR" dirty="0" err="1"/>
              <a:t>prediction</a:t>
            </a:r>
            <a:r>
              <a:rPr lang="fr-FR" dirty="0"/>
              <a:t>): Dr </a:t>
            </a:r>
            <a:r>
              <a:rPr lang="fr-FR" dirty="0" err="1"/>
              <a:t>Wong’s</a:t>
            </a:r>
            <a:r>
              <a:rPr lang="fr-FR" dirty="0"/>
              <a:t> talk. This </a:t>
            </a:r>
            <a:r>
              <a:rPr lang="fr-FR" dirty="0" err="1"/>
              <a:t>radically</a:t>
            </a:r>
            <a:r>
              <a:rPr lang="fr-FR" dirty="0"/>
              <a:t> </a:t>
            </a:r>
            <a:r>
              <a:rPr lang="fr-FR" dirty="0" err="1"/>
              <a:t>improves</a:t>
            </a:r>
            <a:r>
              <a:rPr lang="fr-FR" dirty="0"/>
              <a:t> the </a:t>
            </a:r>
            <a:r>
              <a:rPr lang="fr-FR" dirty="0" err="1"/>
              <a:t>quality</a:t>
            </a:r>
            <a:r>
              <a:rPr lang="fr-FR" dirty="0"/>
              <a:t> of </a:t>
            </a:r>
            <a:r>
              <a:rPr lang="fr-FR" dirty="0" err="1"/>
              <a:t>our</a:t>
            </a:r>
            <a:r>
              <a:rPr lang="fr-FR" dirty="0"/>
              <a:t> </a:t>
            </a:r>
            <a:r>
              <a:rPr lang="fr-FR" dirty="0" err="1"/>
              <a:t>predictions</a:t>
            </a:r>
            <a:r>
              <a:rPr lang="fr-FR" dirty="0"/>
              <a:t>. </a:t>
            </a:r>
            <a:r>
              <a:rPr lang="fr-FR" dirty="0" err="1"/>
              <a:t>We</a:t>
            </a:r>
            <a:r>
              <a:rPr lang="fr-FR" dirty="0"/>
              <a:t> use data </a:t>
            </a:r>
            <a:r>
              <a:rPr lang="fr-FR" dirty="0" err="1"/>
              <a:t>that</a:t>
            </a:r>
            <a:r>
              <a:rPr lang="fr-FR" dirty="0"/>
              <a:t> </a:t>
            </a:r>
            <a:r>
              <a:rPr lang="fr-FR" dirty="0" err="1"/>
              <a:t>is</a:t>
            </a:r>
            <a:r>
              <a:rPr lang="fr-FR" dirty="0"/>
              <a:t> both </a:t>
            </a:r>
            <a:r>
              <a:rPr lang="fr-FR" dirty="0" err="1"/>
              <a:t>technical</a:t>
            </a:r>
            <a:r>
              <a:rPr lang="fr-FR" dirty="0"/>
              <a:t> (stock exchange time </a:t>
            </a:r>
            <a:r>
              <a:rPr lang="fr-FR" dirty="0" err="1"/>
              <a:t>series</a:t>
            </a:r>
            <a:r>
              <a:rPr lang="fr-FR" dirty="0"/>
              <a:t>) and non-</a:t>
            </a:r>
            <a:r>
              <a:rPr lang="fr-FR" dirty="0" err="1"/>
              <a:t>technical</a:t>
            </a:r>
            <a:r>
              <a:rPr lang="fr-FR" dirty="0"/>
              <a:t>: </a:t>
            </a:r>
            <a:r>
              <a:rPr lang="fr-FR" dirty="0" err="1"/>
              <a:t>company</a:t>
            </a:r>
            <a:r>
              <a:rPr lang="fr-FR" dirty="0"/>
              <a:t> information and in the future social media opinions. </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2ee2a1c1096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2ee2a1c1096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err="1"/>
              <a:t>Existing</a:t>
            </a:r>
            <a:r>
              <a:rPr lang="fr-FR" dirty="0"/>
              <a:t> research </a:t>
            </a:r>
            <a:r>
              <a:rPr lang="fr-FR" dirty="0" err="1"/>
              <a:t>work</a:t>
            </a:r>
            <a:r>
              <a:rPr lang="fr-FR" dirty="0"/>
              <a:t> and patents </a:t>
            </a:r>
            <a:r>
              <a:rPr lang="fr-FR" dirty="0" err="1"/>
              <a:t>demonstrate</a:t>
            </a:r>
            <a:r>
              <a:rPr lang="fr-FR" dirty="0"/>
              <a:t> </a:t>
            </a:r>
            <a:r>
              <a:rPr lang="fr-FR" dirty="0" err="1"/>
              <a:t>that</a:t>
            </a:r>
            <a:r>
              <a:rPr lang="fr-FR" dirty="0"/>
              <a:t> the problem </a:t>
            </a:r>
            <a:r>
              <a:rPr lang="fr-FR" dirty="0" err="1"/>
              <a:t>we</a:t>
            </a:r>
            <a:r>
              <a:rPr lang="fr-FR" dirty="0"/>
              <a:t> are </a:t>
            </a:r>
            <a:r>
              <a:rPr lang="fr-FR" dirty="0" err="1"/>
              <a:t>tackling</a:t>
            </a:r>
            <a:r>
              <a:rPr lang="fr-FR" dirty="0"/>
              <a:t> </a:t>
            </a:r>
            <a:r>
              <a:rPr lang="fr-FR" dirty="0" err="1"/>
              <a:t>is</a:t>
            </a:r>
            <a:r>
              <a:rPr lang="fr-FR" dirty="0"/>
              <a:t> relevant, and </a:t>
            </a:r>
            <a:r>
              <a:rPr lang="fr-FR" dirty="0" err="1"/>
              <a:t>intensively</a:t>
            </a:r>
            <a:r>
              <a:rPr lang="fr-FR" dirty="0"/>
              <a:t> </a:t>
            </a:r>
            <a:r>
              <a:rPr lang="fr-FR" dirty="0" err="1"/>
              <a:t>pursued</a:t>
            </a:r>
            <a:r>
              <a:rPr lang="fr-FR" dirty="0"/>
              <a:t>. </a:t>
            </a:r>
            <a:r>
              <a:rPr lang="fr-FR" dirty="0" err="1"/>
              <a:t>Despite</a:t>
            </a:r>
            <a:r>
              <a:rPr lang="fr-FR" dirty="0"/>
              <a:t> a long R&amp;D </a:t>
            </a:r>
            <a:r>
              <a:rPr lang="fr-FR" dirty="0" err="1"/>
              <a:t>history</a:t>
            </a:r>
            <a:r>
              <a:rPr lang="fr-FR" dirty="0"/>
              <a:t> of ML in trading, </a:t>
            </a:r>
            <a:r>
              <a:rPr lang="fr-FR" dirty="0" err="1"/>
              <a:t>our</a:t>
            </a:r>
            <a:r>
              <a:rPr lang="fr-FR" dirty="0"/>
              <a:t> exact combination of problem and </a:t>
            </a:r>
            <a:r>
              <a:rPr lang="fr-FR" dirty="0" err="1"/>
              <a:t>technical</a:t>
            </a:r>
            <a:r>
              <a:rPr lang="fr-FR" dirty="0"/>
              <a:t> solution </a:t>
            </a:r>
            <a:r>
              <a:rPr lang="fr-FR" dirty="0" err="1"/>
              <a:t>is</a:t>
            </a:r>
            <a:r>
              <a:rPr lang="fr-FR" dirty="0"/>
              <a:t> today unique: 1. </a:t>
            </a:r>
            <a:r>
              <a:rPr lang="fr-FR" dirty="0" err="1"/>
              <a:t>we</a:t>
            </a:r>
            <a:r>
              <a:rPr lang="fr-FR" dirty="0"/>
              <a:t> do not mix trading with stock-</a:t>
            </a:r>
            <a:r>
              <a:rPr lang="fr-FR" dirty="0" err="1"/>
              <a:t>price</a:t>
            </a:r>
            <a:r>
              <a:rPr lang="fr-FR" dirty="0"/>
              <a:t> </a:t>
            </a:r>
            <a:r>
              <a:rPr lang="fr-FR" dirty="0" err="1"/>
              <a:t>prediction</a:t>
            </a:r>
            <a:r>
              <a:rPr lang="fr-FR" dirty="0"/>
              <a:t>, </a:t>
            </a:r>
            <a:r>
              <a:rPr lang="fr-FR" dirty="0" err="1"/>
              <a:t>allowing</a:t>
            </a:r>
            <a:r>
              <a:rPr lang="fr-FR" dirty="0"/>
              <a:t> </a:t>
            </a:r>
            <a:r>
              <a:rPr lang="fr-FR" dirty="0" err="1"/>
              <a:t>scientifically-valid</a:t>
            </a:r>
            <a:r>
              <a:rPr lang="fr-FR" dirty="0"/>
              <a:t> tests. 2. </a:t>
            </a:r>
            <a:r>
              <a:rPr lang="fr-FR" dirty="0" err="1"/>
              <a:t>we</a:t>
            </a:r>
            <a:r>
              <a:rPr lang="fr-FR" dirty="0"/>
              <a:t> combine </a:t>
            </a:r>
            <a:r>
              <a:rPr lang="fr-FR" dirty="0" err="1"/>
              <a:t>heterogeneous</a:t>
            </a:r>
            <a:r>
              <a:rPr lang="fr-FR" dirty="0"/>
              <a:t> data 3. </a:t>
            </a:r>
            <a:r>
              <a:rPr lang="fr-FR" dirty="0" err="1"/>
              <a:t>we</a:t>
            </a:r>
            <a:r>
              <a:rPr lang="fr-FR" dirty="0"/>
              <a:t> </a:t>
            </a:r>
            <a:r>
              <a:rPr lang="fr-FR" dirty="0" err="1"/>
              <a:t>isolate</a:t>
            </a:r>
            <a:r>
              <a:rPr lang="fr-FR" dirty="0"/>
              <a:t> the best ML </a:t>
            </a:r>
            <a:r>
              <a:rPr lang="fr-FR" dirty="0" err="1"/>
              <a:t>models</a:t>
            </a:r>
            <a:r>
              <a:rPr lang="fr-FR" dirty="0"/>
              <a:t> and </a:t>
            </a:r>
            <a:r>
              <a:rPr lang="fr-FR" dirty="0" err="1"/>
              <a:t>measure</a:t>
            </a:r>
            <a:r>
              <a:rPr lang="fr-FR" dirty="0"/>
              <a:t> their </a:t>
            </a:r>
            <a:r>
              <a:rPr lang="fr-FR" dirty="0" err="1"/>
              <a:t>quality</a:t>
            </a:r>
            <a:r>
              <a:rPr lang="fr-FR" dirty="0"/>
              <a:t> 3. </a:t>
            </a:r>
            <a:r>
              <a:rPr lang="fr-FR" dirty="0" err="1"/>
              <a:t>we</a:t>
            </a:r>
            <a:r>
              <a:rPr lang="fr-FR" dirty="0"/>
              <a:t> are able to benchmark and </a:t>
            </a:r>
            <a:r>
              <a:rPr lang="fr-FR" dirty="0" err="1"/>
              <a:t>predict</a:t>
            </a:r>
            <a:r>
              <a:rPr lang="fr-FR" dirty="0"/>
              <a:t> </a:t>
            </a:r>
            <a:r>
              <a:rPr lang="fr-FR" dirty="0" err="1"/>
              <a:t>prediction</a:t>
            </a:r>
            <a:r>
              <a:rPr lang="fr-FR" dirty="0"/>
              <a:t> speed for large-</a:t>
            </a:r>
            <a:r>
              <a:rPr lang="fr-FR" dirty="0" err="1"/>
              <a:t>scale</a:t>
            </a:r>
            <a:r>
              <a:rPr lang="fr-FR" dirty="0"/>
              <a:t> (500 </a:t>
            </a:r>
            <a:r>
              <a:rPr lang="fr-FR" dirty="0" err="1"/>
              <a:t>companies</a:t>
            </a:r>
            <a:r>
              <a:rPr lang="fr-FR" dirty="0"/>
              <a:t>) application. </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e6adb274ff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2e6adb274ff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ee2a1c1096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2ee2a1c1096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2ee2a1c1096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2ee2a1c1096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ee2a1c1096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2ee2a1c1096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2ee2a1c1096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2ee2a1c1096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125"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1" name="Google Shape;11;p2"/>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2" name="Google Shape;12;p2"/>
          <p:cNvSpPr txBox="1">
            <a:spLocks noGrp="1"/>
          </p:cNvSpPr>
          <p:nvPr>
            <p:ph type="subTitle" idx="1"/>
          </p:nvPr>
        </p:nvSpPr>
        <p:spPr>
          <a:xfrm>
            <a:off x="311700" y="1878560"/>
            <a:ext cx="4242600" cy="7383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55"/>
        <p:cNvGrpSpPr/>
        <p:nvPr/>
      </p:nvGrpSpPr>
      <p:grpSpPr>
        <a:xfrm>
          <a:off x="0" y="0"/>
          <a:ext cx="0" cy="0"/>
          <a:chOff x="0" y="0"/>
          <a:chExt cx="0" cy="0"/>
        </a:xfrm>
      </p:grpSpPr>
      <p:sp>
        <p:nvSpPr>
          <p:cNvPr id="56" name="Google Shape;56;p11"/>
          <p:cNvSpPr txBox="1">
            <a:spLocks noGrp="1"/>
          </p:cNvSpPr>
          <p:nvPr>
            <p:ph type="title" hasCustomPrompt="1"/>
          </p:nvPr>
        </p:nvSpPr>
        <p:spPr>
          <a:xfrm>
            <a:off x="311750" y="831175"/>
            <a:ext cx="5334900" cy="12447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7" name="Google Shape;57;p11"/>
          <p:cNvSpPr txBox="1">
            <a:spLocks noGrp="1"/>
          </p:cNvSpPr>
          <p:nvPr>
            <p:ph type="body" idx="1"/>
          </p:nvPr>
        </p:nvSpPr>
        <p:spPr>
          <a:xfrm>
            <a:off x="311700" y="2121425"/>
            <a:ext cx="5334900" cy="9426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0"/>
              </a:spcBef>
              <a:spcAft>
                <a:spcPts val="0"/>
              </a:spcAft>
              <a:buClr>
                <a:schemeClr val="accent2"/>
              </a:buClr>
              <a:buSzPts val="1100"/>
              <a:buChar char="○"/>
              <a:defRPr>
                <a:solidFill>
                  <a:schemeClr val="accent2"/>
                </a:solidFill>
              </a:defRPr>
            </a:lvl2pPr>
            <a:lvl3pPr marL="1371600" lvl="2" indent="-298450">
              <a:spcBef>
                <a:spcPts val="0"/>
              </a:spcBef>
              <a:spcAft>
                <a:spcPts val="0"/>
              </a:spcAft>
              <a:buClr>
                <a:schemeClr val="accent2"/>
              </a:buClr>
              <a:buSzPts val="1100"/>
              <a:buChar char="■"/>
              <a:defRPr>
                <a:solidFill>
                  <a:schemeClr val="accent2"/>
                </a:solidFill>
              </a:defRPr>
            </a:lvl3pPr>
            <a:lvl4pPr marL="1828800" lvl="3" indent="-298450">
              <a:spcBef>
                <a:spcPts val="0"/>
              </a:spcBef>
              <a:spcAft>
                <a:spcPts val="0"/>
              </a:spcAft>
              <a:buClr>
                <a:schemeClr val="accent2"/>
              </a:buClr>
              <a:buSzPts val="1100"/>
              <a:buChar char="●"/>
              <a:defRPr>
                <a:solidFill>
                  <a:schemeClr val="accent2"/>
                </a:solidFill>
              </a:defRPr>
            </a:lvl4pPr>
            <a:lvl5pPr marL="2286000" lvl="4" indent="-298450">
              <a:spcBef>
                <a:spcPts val="0"/>
              </a:spcBef>
              <a:spcAft>
                <a:spcPts val="0"/>
              </a:spcAft>
              <a:buClr>
                <a:schemeClr val="accent2"/>
              </a:buClr>
              <a:buSzPts val="1100"/>
              <a:buChar char="○"/>
              <a:defRPr>
                <a:solidFill>
                  <a:schemeClr val="accent2"/>
                </a:solidFill>
              </a:defRPr>
            </a:lvl5pPr>
            <a:lvl6pPr marL="2743200" lvl="5" indent="-298450">
              <a:spcBef>
                <a:spcPts val="0"/>
              </a:spcBef>
              <a:spcAft>
                <a:spcPts val="0"/>
              </a:spcAft>
              <a:buClr>
                <a:schemeClr val="accent2"/>
              </a:buClr>
              <a:buSzPts val="1100"/>
              <a:buChar char="■"/>
              <a:defRPr>
                <a:solidFill>
                  <a:schemeClr val="accent2"/>
                </a:solidFill>
              </a:defRPr>
            </a:lvl6pPr>
            <a:lvl7pPr marL="3200400" lvl="6" indent="-298450">
              <a:spcBef>
                <a:spcPts val="0"/>
              </a:spcBef>
              <a:spcAft>
                <a:spcPts val="0"/>
              </a:spcAft>
              <a:buClr>
                <a:schemeClr val="accent2"/>
              </a:buClr>
              <a:buSzPts val="1100"/>
              <a:buChar char="●"/>
              <a:defRPr>
                <a:solidFill>
                  <a:schemeClr val="accent2"/>
                </a:solidFill>
              </a:defRPr>
            </a:lvl7pPr>
            <a:lvl8pPr marL="3657600" lvl="7" indent="-298450">
              <a:spcBef>
                <a:spcPts val="0"/>
              </a:spcBef>
              <a:spcAft>
                <a:spcPts val="0"/>
              </a:spcAft>
              <a:buClr>
                <a:schemeClr val="accent2"/>
              </a:buClr>
              <a:buSzPts val="1100"/>
              <a:buChar char="○"/>
              <a:defRPr>
                <a:solidFill>
                  <a:schemeClr val="accent2"/>
                </a:solidFill>
              </a:defRPr>
            </a:lvl8pPr>
            <a:lvl9pPr marL="4114800" lvl="8" indent="-298450">
              <a:spcBef>
                <a:spcPts val="0"/>
              </a:spcBef>
              <a:spcAft>
                <a:spcPts val="0"/>
              </a:spcAft>
              <a:buClr>
                <a:schemeClr val="accent2"/>
              </a:buClr>
              <a:buSzPts val="1100"/>
              <a:buChar char="■"/>
              <a:defRPr>
                <a:solidFill>
                  <a:schemeClr val="accent2"/>
                </a:solidFill>
              </a:defRPr>
            </a:lvl9pPr>
          </a:lstStyle>
          <a:p>
            <a:endParaRPr/>
          </a:p>
        </p:txBody>
      </p:sp>
      <p:sp>
        <p:nvSpPr>
          <p:cNvPr id="58" name="Google Shape;58;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9"/>
        <p:cNvGrpSpPr/>
        <p:nvPr/>
      </p:nvGrpSpPr>
      <p:grpSpPr>
        <a:xfrm>
          <a:off x="0" y="0"/>
          <a:ext cx="0" cy="0"/>
          <a:chOff x="0" y="0"/>
          <a:chExt cx="0" cy="0"/>
        </a:xfrm>
      </p:grpSpPr>
      <p:sp>
        <p:nvSpPr>
          <p:cNvPr id="60" name="Google Shape;60;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14"/>
        <p:cNvGrpSpPr/>
        <p:nvPr/>
      </p:nvGrpSpPr>
      <p:grpSpPr>
        <a:xfrm>
          <a:off x="0" y="0"/>
          <a:ext cx="0" cy="0"/>
          <a:chOff x="0" y="0"/>
          <a:chExt cx="0" cy="0"/>
        </a:xfrm>
      </p:grpSpPr>
      <p:sp>
        <p:nvSpPr>
          <p:cNvPr id="15" name="Google Shape;15;p3"/>
          <p:cNvSpPr/>
          <p:nvPr/>
        </p:nvSpPr>
        <p:spPr>
          <a:xfrm>
            <a:off x="0" y="48099"/>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accent3"/>
          </a:solidFill>
          <a:ln>
            <a:noFill/>
          </a:ln>
        </p:spPr>
      </p:sp>
      <p:sp>
        <p:nvSpPr>
          <p:cNvPr id="17" name="Google Shape;17;p3"/>
          <p:cNvSpPr txBox="1">
            <a:spLocks noGrp="1"/>
          </p:cNvSpPr>
          <p:nvPr>
            <p:ph type="title"/>
          </p:nvPr>
        </p:nvSpPr>
        <p:spPr>
          <a:xfrm>
            <a:off x="311700" y="539725"/>
            <a:ext cx="8520600" cy="12825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p:nvPr/>
        </p:nvSpPr>
        <p:spPr>
          <a:xfrm>
            <a:off x="0" y="44125"/>
            <a:ext cx="4313625" cy="4399375"/>
          </a:xfrm>
          <a:custGeom>
            <a:avLst/>
            <a:gdLst/>
            <a:ahLst/>
            <a:cxnLst/>
            <a:rect l="l" t="t" r="r" b="b"/>
            <a:pathLst>
              <a:path w="172545" h="175975" extrusionOk="0">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avLst/>
            <a:gdLst/>
            <a:ahLst/>
            <a:cxnLst/>
            <a:rect l="l" t="t" r="r" b="b"/>
            <a:pathLst>
              <a:path w="172676" h="175824" extrusionOk="0">
                <a:moveTo>
                  <a:pt x="0" y="6"/>
                </a:moveTo>
                <a:lnTo>
                  <a:pt x="172676" y="0"/>
                </a:lnTo>
                <a:lnTo>
                  <a:pt x="172562" y="126442"/>
                </a:lnTo>
                <a:lnTo>
                  <a:pt x="0" y="175824"/>
                </a:lnTo>
                <a:close/>
              </a:path>
            </a:pathLst>
          </a:custGeom>
          <a:solidFill>
            <a:schemeClr val="dk1"/>
          </a:solidFill>
          <a:ln>
            <a:noFill/>
          </a:ln>
        </p:spPr>
      </p:sp>
      <p:sp>
        <p:nvSpPr>
          <p:cNvPr id="23" name="Google Shape;23;p4"/>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4" name="Google Shape;24;p4"/>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25" name="Google Shape;25;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pic>
        <p:nvPicPr>
          <p:cNvPr id="26" name="Google Shape;26;p4"/>
          <p:cNvPicPr preferRelativeResize="0"/>
          <p:nvPr/>
        </p:nvPicPr>
        <p:blipFill>
          <a:blip r:embed="rId2">
            <a:alphaModFix/>
          </a:blip>
          <a:stretch>
            <a:fillRect/>
          </a:stretch>
        </p:blipFill>
        <p:spPr>
          <a:xfrm>
            <a:off x="1233275" y="4332175"/>
            <a:ext cx="1696450" cy="72465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7"/>
        <p:cNvGrpSpPr/>
        <p:nvPr/>
      </p:nvGrpSpPr>
      <p:grpSpPr>
        <a:xfrm>
          <a:off x="0" y="0"/>
          <a:ext cx="0" cy="0"/>
          <a:chOff x="0" y="0"/>
          <a:chExt cx="0" cy="0"/>
        </a:xfrm>
      </p:grpSpPr>
      <p:sp>
        <p:nvSpPr>
          <p:cNvPr id="28" name="Google Shape;28;p5"/>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5"/>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0" name="Google Shape;30;p5"/>
          <p:cNvSpPr txBox="1">
            <a:spLocks noGrp="1"/>
          </p:cNvSpPr>
          <p:nvPr>
            <p:ph type="body" idx="1"/>
          </p:nvPr>
        </p:nvSpPr>
        <p:spPr>
          <a:xfrm>
            <a:off x="311700" y="1505700"/>
            <a:ext cx="3999900" cy="3076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1" name="Google Shape;31;p5"/>
          <p:cNvSpPr txBox="1">
            <a:spLocks noGrp="1"/>
          </p:cNvSpPr>
          <p:nvPr>
            <p:ph type="body" idx="2"/>
          </p:nvPr>
        </p:nvSpPr>
        <p:spPr>
          <a:xfrm>
            <a:off x="4832400" y="1505700"/>
            <a:ext cx="3999900" cy="3076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2" name="Google Shape;32;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
        <p:cNvGrpSpPr/>
        <p:nvPr/>
      </p:nvGrpSpPr>
      <p:grpSpPr>
        <a:xfrm>
          <a:off x="0" y="0"/>
          <a:ext cx="0" cy="0"/>
          <a:chOff x="0" y="0"/>
          <a:chExt cx="0" cy="0"/>
        </a:xfrm>
      </p:grpSpPr>
      <p:sp>
        <p:nvSpPr>
          <p:cNvPr id="34" name="Google Shape;34;p6"/>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6"/>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6" name="Google Shape;36;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7"/>
        <p:cNvGrpSpPr/>
        <p:nvPr/>
      </p:nvGrpSpPr>
      <p:grpSpPr>
        <a:xfrm>
          <a:off x="0" y="0"/>
          <a:ext cx="0" cy="0"/>
          <a:chOff x="0" y="0"/>
          <a:chExt cx="0" cy="0"/>
        </a:xfrm>
      </p:grpSpPr>
      <p:sp>
        <p:nvSpPr>
          <p:cNvPr id="38" name="Google Shape;38;p7"/>
          <p:cNvSpPr/>
          <p:nvPr/>
        </p:nvSpPr>
        <p:spPr>
          <a:xfrm>
            <a:off x="0" y="0"/>
            <a:ext cx="37644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7"/>
          <p:cNvSpPr txBox="1">
            <a:spLocks noGrp="1"/>
          </p:cNvSpPr>
          <p:nvPr>
            <p:ph type="title"/>
          </p:nvPr>
        </p:nvSpPr>
        <p:spPr>
          <a:xfrm>
            <a:off x="311725" y="500925"/>
            <a:ext cx="3127500" cy="18291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40" name="Google Shape;40;p7"/>
          <p:cNvSpPr txBox="1">
            <a:spLocks noGrp="1"/>
          </p:cNvSpPr>
          <p:nvPr>
            <p:ph type="body" idx="1"/>
          </p:nvPr>
        </p:nvSpPr>
        <p:spPr>
          <a:xfrm>
            <a:off x="311700" y="2390650"/>
            <a:ext cx="3127500" cy="229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0"/>
              </a:spcBef>
              <a:spcAft>
                <a:spcPts val="0"/>
              </a:spcAft>
              <a:buClr>
                <a:schemeClr val="accent2"/>
              </a:buClr>
              <a:buSzPts val="1100"/>
              <a:buChar char="○"/>
              <a:defRPr>
                <a:solidFill>
                  <a:schemeClr val="accent2"/>
                </a:solidFill>
              </a:defRPr>
            </a:lvl2pPr>
            <a:lvl3pPr marL="1371600" lvl="2" indent="-298450">
              <a:spcBef>
                <a:spcPts val="0"/>
              </a:spcBef>
              <a:spcAft>
                <a:spcPts val="0"/>
              </a:spcAft>
              <a:buClr>
                <a:schemeClr val="accent2"/>
              </a:buClr>
              <a:buSzPts val="1100"/>
              <a:buChar char="■"/>
              <a:defRPr>
                <a:solidFill>
                  <a:schemeClr val="accent2"/>
                </a:solidFill>
              </a:defRPr>
            </a:lvl3pPr>
            <a:lvl4pPr marL="1828800" lvl="3" indent="-298450">
              <a:spcBef>
                <a:spcPts val="0"/>
              </a:spcBef>
              <a:spcAft>
                <a:spcPts val="0"/>
              </a:spcAft>
              <a:buClr>
                <a:schemeClr val="accent2"/>
              </a:buClr>
              <a:buSzPts val="1100"/>
              <a:buChar char="●"/>
              <a:defRPr>
                <a:solidFill>
                  <a:schemeClr val="accent2"/>
                </a:solidFill>
              </a:defRPr>
            </a:lvl4pPr>
            <a:lvl5pPr marL="2286000" lvl="4" indent="-298450">
              <a:spcBef>
                <a:spcPts val="0"/>
              </a:spcBef>
              <a:spcAft>
                <a:spcPts val="0"/>
              </a:spcAft>
              <a:buClr>
                <a:schemeClr val="accent2"/>
              </a:buClr>
              <a:buSzPts val="1100"/>
              <a:buChar char="○"/>
              <a:defRPr>
                <a:solidFill>
                  <a:schemeClr val="accent2"/>
                </a:solidFill>
              </a:defRPr>
            </a:lvl5pPr>
            <a:lvl6pPr marL="2743200" lvl="5" indent="-298450">
              <a:spcBef>
                <a:spcPts val="0"/>
              </a:spcBef>
              <a:spcAft>
                <a:spcPts val="0"/>
              </a:spcAft>
              <a:buClr>
                <a:schemeClr val="accent2"/>
              </a:buClr>
              <a:buSzPts val="1100"/>
              <a:buChar char="■"/>
              <a:defRPr>
                <a:solidFill>
                  <a:schemeClr val="accent2"/>
                </a:solidFill>
              </a:defRPr>
            </a:lvl6pPr>
            <a:lvl7pPr marL="3200400" lvl="6" indent="-298450">
              <a:spcBef>
                <a:spcPts val="0"/>
              </a:spcBef>
              <a:spcAft>
                <a:spcPts val="0"/>
              </a:spcAft>
              <a:buClr>
                <a:schemeClr val="accent2"/>
              </a:buClr>
              <a:buSzPts val="1100"/>
              <a:buChar char="●"/>
              <a:defRPr>
                <a:solidFill>
                  <a:schemeClr val="accent2"/>
                </a:solidFill>
              </a:defRPr>
            </a:lvl7pPr>
            <a:lvl8pPr marL="3657600" lvl="7" indent="-298450">
              <a:spcBef>
                <a:spcPts val="0"/>
              </a:spcBef>
              <a:spcAft>
                <a:spcPts val="0"/>
              </a:spcAft>
              <a:buClr>
                <a:schemeClr val="accent2"/>
              </a:buClr>
              <a:buSzPts val="1100"/>
              <a:buChar char="○"/>
              <a:defRPr>
                <a:solidFill>
                  <a:schemeClr val="accent2"/>
                </a:solidFill>
              </a:defRPr>
            </a:lvl8pPr>
            <a:lvl9pPr marL="4114800" lvl="8" indent="-298450">
              <a:spcBef>
                <a:spcPts val="0"/>
              </a:spcBef>
              <a:spcAft>
                <a:spcPts val="0"/>
              </a:spcAft>
              <a:buClr>
                <a:schemeClr val="accent2"/>
              </a:buClr>
              <a:buSzPts val="1100"/>
              <a:buChar char="■"/>
              <a:defRPr>
                <a:solidFill>
                  <a:schemeClr val="accent2"/>
                </a:solidFill>
              </a:defRPr>
            </a:lvl9pPr>
          </a:lstStyle>
          <a:p>
            <a:endParaRPr/>
          </a:p>
        </p:txBody>
      </p:sp>
      <p:sp>
        <p:nvSpPr>
          <p:cNvPr id="41" name="Google Shape;4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311675" y="798600"/>
            <a:ext cx="6247800" cy="3546300"/>
          </a:xfrm>
          <a:prstGeom prst="rect">
            <a:avLst/>
          </a:prstGeom>
        </p:spPr>
        <p:txBody>
          <a:bodyPr spcFirstLastPara="1" wrap="square" lIns="91425" tIns="91425" rIns="91425" bIns="91425" anchor="ctr" anchorCtr="0">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44" name="Google Shape;4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a:off x="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9"/>
          <p:cNvSpPr txBox="1">
            <a:spLocks noGrp="1"/>
          </p:cNvSpPr>
          <p:nvPr>
            <p:ph type="title"/>
          </p:nvPr>
        </p:nvSpPr>
        <p:spPr>
          <a:xfrm>
            <a:off x="311300" y="500925"/>
            <a:ext cx="3704400" cy="20496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48" name="Google Shape;48;p9"/>
          <p:cNvSpPr txBox="1">
            <a:spLocks noGrp="1"/>
          </p:cNvSpPr>
          <p:nvPr>
            <p:ph type="subTitle" idx="1"/>
          </p:nvPr>
        </p:nvSpPr>
        <p:spPr>
          <a:xfrm>
            <a:off x="304800" y="2626725"/>
            <a:ext cx="3704400" cy="9267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a:endParaRPr/>
          </a:p>
        </p:txBody>
      </p:sp>
      <p:sp>
        <p:nvSpPr>
          <p:cNvPr id="49" name="Google Shape;49;p9"/>
          <p:cNvSpPr txBox="1">
            <a:spLocks noGrp="1"/>
          </p:cNvSpPr>
          <p:nvPr>
            <p:ph type="body" idx="2"/>
          </p:nvPr>
        </p:nvSpPr>
        <p:spPr>
          <a:xfrm>
            <a:off x="4879025" y="500925"/>
            <a:ext cx="3954000" cy="4111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0" name="Google Shape;5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1"/>
        <p:cNvGrpSpPr/>
        <p:nvPr/>
      </p:nvGrpSpPr>
      <p:grpSpPr>
        <a:xfrm>
          <a:off x="0" y="0"/>
          <a:ext cx="0" cy="0"/>
          <a:chOff x="0" y="0"/>
          <a:chExt cx="0" cy="0"/>
        </a:xfrm>
      </p:grpSpPr>
      <p:sp>
        <p:nvSpPr>
          <p:cNvPr id="52" name="Google Shape;52;p10"/>
          <p:cNvSpPr/>
          <p:nvPr/>
        </p:nvSpPr>
        <p:spPr>
          <a:xfrm>
            <a:off x="0" y="4369000"/>
            <a:ext cx="9144000" cy="774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0"/>
          <p:cNvSpPr txBox="1">
            <a:spLocks noGrp="1"/>
          </p:cNvSpPr>
          <p:nvPr>
            <p:ph type="body" idx="1"/>
          </p:nvPr>
        </p:nvSpPr>
        <p:spPr>
          <a:xfrm>
            <a:off x="311700" y="4521400"/>
            <a:ext cx="7979400" cy="4605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a:endParaRPr/>
          </a:p>
        </p:txBody>
      </p:sp>
      <p:sp>
        <p:nvSpPr>
          <p:cNvPr id="54" name="Google Shape;5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radig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marL="914400" lvl="1"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marL="1371600" lvl="2"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marL="1828800" lvl="3"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marL="2286000" lvl="4"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marL="2743200" lvl="5"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marL="3200400" lvl="6"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marL="3657600" lvl="7"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marL="4114800" lvl="8"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package" Target="../embeddings/Microsoft_Excel_Worksheet1.xlsx"/><Relationship Id="rId5" Type="http://schemas.openxmlformats.org/officeDocument/2006/relationships/image" Target="../media/image7.emf"/><Relationship Id="rId4" Type="http://schemas.openxmlformats.org/officeDocument/2006/relationships/package" Target="../embeddings/Microsoft_Excel_Worksheet.xlsx"/></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3"/>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dirty="0"/>
              <a:t>Algorithmic Trading System Workshop</a:t>
            </a:r>
            <a:endParaRPr dirty="0"/>
          </a:p>
        </p:txBody>
      </p:sp>
      <p:sp>
        <p:nvSpPr>
          <p:cNvPr id="66" name="Google Shape;66;p13"/>
          <p:cNvSpPr txBox="1">
            <a:spLocks noGrp="1"/>
          </p:cNvSpPr>
          <p:nvPr>
            <p:ph type="subTitle" idx="1"/>
          </p:nvPr>
        </p:nvSpPr>
        <p:spPr>
          <a:xfrm>
            <a:off x="311700" y="1878559"/>
            <a:ext cx="4439594" cy="1151511"/>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r>
              <a:rPr lang="en-GB" dirty="0"/>
              <a:t>Gaétan Hains, </a:t>
            </a:r>
            <a:r>
              <a:rPr lang="en-GB" dirty="0" err="1"/>
              <a:t>Université</a:t>
            </a:r>
            <a:r>
              <a:rPr lang="en-GB" dirty="0"/>
              <a:t> Paris-Est </a:t>
            </a:r>
            <a:r>
              <a:rPr lang="en-GB" dirty="0" err="1"/>
              <a:t>Créteil</a:t>
            </a:r>
            <a:endParaRPr lang="en-GB" dirty="0"/>
          </a:p>
          <a:p>
            <a:pPr marL="0" lvl="0" indent="0" algn="l" rtl="0">
              <a:spcBef>
                <a:spcPts val="0"/>
              </a:spcBef>
              <a:spcAft>
                <a:spcPts val="0"/>
              </a:spcAft>
              <a:buNone/>
            </a:pPr>
            <a:endParaRPr lang="en-GB" dirty="0"/>
          </a:p>
          <a:p>
            <a:pPr marL="0" lvl="0" indent="0" algn="l" rtl="0">
              <a:spcBef>
                <a:spcPts val="0"/>
              </a:spcBef>
              <a:spcAft>
                <a:spcPts val="0"/>
              </a:spcAft>
              <a:buNone/>
            </a:pPr>
            <a:r>
              <a:rPr lang="en-GB" sz="1300" dirty="0"/>
              <a:t>Collaborator to: </a:t>
            </a:r>
          </a:p>
          <a:p>
            <a:pPr marL="0" lvl="0" indent="0" algn="l" rtl="0">
              <a:spcBef>
                <a:spcPts val="0"/>
              </a:spcBef>
              <a:spcAft>
                <a:spcPts val="0"/>
              </a:spcAft>
              <a:buNone/>
            </a:pPr>
            <a:r>
              <a:rPr lang="fr-FR" sz="1300" dirty="0"/>
              <a:t>Albert Wong, </a:t>
            </a:r>
            <a:r>
              <a:rPr lang="fr-FR" sz="1300" dirty="0" err="1"/>
              <a:t>Langara</a:t>
            </a:r>
            <a:r>
              <a:rPr lang="fr-FR" sz="1300" dirty="0"/>
              <a:t> </a:t>
            </a:r>
            <a:r>
              <a:rPr lang="fr-FR" sz="1300" dirty="0" err="1"/>
              <a:t>College</a:t>
            </a:r>
            <a:endParaRPr lang="fr-FR" sz="1300" dirty="0"/>
          </a:p>
          <a:p>
            <a:pPr marL="0" lvl="0" indent="0" algn="l" rtl="0">
              <a:spcBef>
                <a:spcPts val="0"/>
              </a:spcBef>
              <a:spcAft>
                <a:spcPts val="0"/>
              </a:spcAft>
              <a:buNone/>
            </a:pPr>
            <a:r>
              <a:rPr lang="fr-FR" sz="1300" dirty="0" err="1"/>
              <a:t>Youry</a:t>
            </a:r>
            <a:r>
              <a:rPr lang="fr-FR" sz="1300" dirty="0"/>
              <a:t> </a:t>
            </a:r>
            <a:r>
              <a:rPr lang="fr-FR" sz="1300" dirty="0" err="1"/>
              <a:t>Khmelevsky</a:t>
            </a:r>
            <a:r>
              <a:rPr lang="fr-FR" sz="1300" dirty="0"/>
              <a:t>, </a:t>
            </a:r>
            <a:r>
              <a:rPr lang="fr-FR" sz="1300" dirty="0" err="1"/>
              <a:t>Okanagan</a:t>
            </a:r>
            <a:r>
              <a:rPr lang="fr-FR" sz="1300" dirty="0"/>
              <a:t> </a:t>
            </a:r>
            <a:r>
              <a:rPr lang="fr-FR" sz="1300" dirty="0" err="1"/>
              <a:t>College</a:t>
            </a:r>
            <a:endParaRPr sz="1300" dirty="0"/>
          </a:p>
        </p:txBody>
      </p:sp>
      <p:pic>
        <p:nvPicPr>
          <p:cNvPr id="67" name="Google Shape;67;p13"/>
          <p:cNvPicPr preferRelativeResize="0"/>
          <p:nvPr/>
        </p:nvPicPr>
        <p:blipFill>
          <a:blip r:embed="rId3">
            <a:alphaModFix/>
          </a:blip>
          <a:stretch>
            <a:fillRect/>
          </a:stretch>
        </p:blipFill>
        <p:spPr>
          <a:xfrm>
            <a:off x="6045101" y="3668350"/>
            <a:ext cx="2634275" cy="11252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2"/>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dirty="0"/>
              <a:t>Q &amp; A</a:t>
            </a:r>
            <a:endParaRPr dirty="0"/>
          </a:p>
        </p:txBody>
      </p:sp>
      <p:sp>
        <p:nvSpPr>
          <p:cNvPr id="131" name="Google Shape;131;p22"/>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GB"/>
              <a:t>Any Questions?</a:t>
            </a:r>
            <a:endParaRPr/>
          </a:p>
        </p:txBody>
      </p:sp>
      <p:pic>
        <p:nvPicPr>
          <p:cNvPr id="132" name="Google Shape;132;p22"/>
          <p:cNvPicPr preferRelativeResize="0"/>
          <p:nvPr/>
        </p:nvPicPr>
        <p:blipFill>
          <a:blip r:embed="rId3">
            <a:alphaModFix/>
          </a:blip>
          <a:stretch>
            <a:fillRect/>
          </a:stretch>
        </p:blipFill>
        <p:spPr>
          <a:xfrm>
            <a:off x="4837700" y="2031550"/>
            <a:ext cx="3763367" cy="2508900"/>
          </a:xfrm>
          <a:prstGeom prst="rect">
            <a:avLst/>
          </a:prstGeom>
          <a:noFill/>
          <a:ln>
            <a:noFill/>
          </a:ln>
        </p:spPr>
      </p:pic>
      <p:sp>
        <p:nvSpPr>
          <p:cNvPr id="2" name="Google Shape;130;p22">
            <a:extLst>
              <a:ext uri="{FF2B5EF4-FFF2-40B4-BE49-F238E27FC236}">
                <a16:creationId xmlns:a16="http://schemas.microsoft.com/office/drawing/2014/main" id="{A7227D92-C990-FE31-4446-3C63DA11F0DA}"/>
              </a:ext>
            </a:extLst>
          </p:cNvPr>
          <p:cNvSpPr txBox="1">
            <a:spLocks/>
          </p:cNvSpPr>
          <p:nvPr/>
        </p:nvSpPr>
        <p:spPr>
          <a:xfrm>
            <a:off x="2882150" y="3655920"/>
            <a:ext cx="650759" cy="63206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800"/>
              <a:buFont typeface="Merriweather"/>
              <a:buNone/>
              <a:defRPr sz="2800" b="0" i="0" u="none" strike="noStrike" cap="none">
                <a:solidFill>
                  <a:schemeClr val="lt1"/>
                </a:solidFill>
                <a:latin typeface="Merriweather"/>
                <a:ea typeface="Merriweather"/>
                <a:cs typeface="Merriweather"/>
                <a:sym typeface="Merriweather"/>
              </a:defRPr>
            </a:lvl1pPr>
            <a:lvl2pPr marR="0" lvl="1" algn="l" rtl="0">
              <a:lnSpc>
                <a:spcPct val="100000"/>
              </a:lnSpc>
              <a:spcBef>
                <a:spcPts val="0"/>
              </a:spcBef>
              <a:spcAft>
                <a:spcPts val="0"/>
              </a:spcAft>
              <a:buClr>
                <a:schemeClr val="lt1"/>
              </a:buClr>
              <a:buSzPts val="2800"/>
              <a:buFont typeface="Merriweather"/>
              <a:buNone/>
              <a:defRPr sz="2800" b="0" i="0" u="none" strike="noStrike" cap="none">
                <a:solidFill>
                  <a:schemeClr val="lt1"/>
                </a:solidFill>
                <a:latin typeface="Merriweather"/>
                <a:ea typeface="Merriweather"/>
                <a:cs typeface="Merriweather"/>
                <a:sym typeface="Merriweather"/>
              </a:defRPr>
            </a:lvl2pPr>
            <a:lvl3pPr marR="0" lvl="2" algn="l" rtl="0">
              <a:lnSpc>
                <a:spcPct val="100000"/>
              </a:lnSpc>
              <a:spcBef>
                <a:spcPts val="0"/>
              </a:spcBef>
              <a:spcAft>
                <a:spcPts val="0"/>
              </a:spcAft>
              <a:buClr>
                <a:schemeClr val="lt1"/>
              </a:buClr>
              <a:buSzPts val="2800"/>
              <a:buFont typeface="Merriweather"/>
              <a:buNone/>
              <a:defRPr sz="2800" b="0" i="0" u="none" strike="noStrike" cap="none">
                <a:solidFill>
                  <a:schemeClr val="lt1"/>
                </a:solidFill>
                <a:latin typeface="Merriweather"/>
                <a:ea typeface="Merriweather"/>
                <a:cs typeface="Merriweather"/>
                <a:sym typeface="Merriweather"/>
              </a:defRPr>
            </a:lvl3pPr>
            <a:lvl4pPr marR="0" lvl="3" algn="l" rtl="0">
              <a:lnSpc>
                <a:spcPct val="100000"/>
              </a:lnSpc>
              <a:spcBef>
                <a:spcPts val="0"/>
              </a:spcBef>
              <a:spcAft>
                <a:spcPts val="0"/>
              </a:spcAft>
              <a:buClr>
                <a:schemeClr val="lt1"/>
              </a:buClr>
              <a:buSzPts val="2800"/>
              <a:buFont typeface="Merriweather"/>
              <a:buNone/>
              <a:defRPr sz="2800" b="0" i="0" u="none" strike="noStrike" cap="none">
                <a:solidFill>
                  <a:schemeClr val="lt1"/>
                </a:solidFill>
                <a:latin typeface="Merriweather"/>
                <a:ea typeface="Merriweather"/>
                <a:cs typeface="Merriweather"/>
                <a:sym typeface="Merriweather"/>
              </a:defRPr>
            </a:lvl4pPr>
            <a:lvl5pPr marR="0" lvl="4" algn="l" rtl="0">
              <a:lnSpc>
                <a:spcPct val="100000"/>
              </a:lnSpc>
              <a:spcBef>
                <a:spcPts val="0"/>
              </a:spcBef>
              <a:spcAft>
                <a:spcPts val="0"/>
              </a:spcAft>
              <a:buClr>
                <a:schemeClr val="lt1"/>
              </a:buClr>
              <a:buSzPts val="2800"/>
              <a:buFont typeface="Merriweather"/>
              <a:buNone/>
              <a:defRPr sz="2800" b="0" i="0" u="none" strike="noStrike" cap="none">
                <a:solidFill>
                  <a:schemeClr val="lt1"/>
                </a:solidFill>
                <a:latin typeface="Merriweather"/>
                <a:ea typeface="Merriweather"/>
                <a:cs typeface="Merriweather"/>
                <a:sym typeface="Merriweather"/>
              </a:defRPr>
            </a:lvl5pPr>
            <a:lvl6pPr marR="0" lvl="5" algn="l" rtl="0">
              <a:lnSpc>
                <a:spcPct val="100000"/>
              </a:lnSpc>
              <a:spcBef>
                <a:spcPts val="0"/>
              </a:spcBef>
              <a:spcAft>
                <a:spcPts val="0"/>
              </a:spcAft>
              <a:buClr>
                <a:schemeClr val="lt1"/>
              </a:buClr>
              <a:buSzPts val="2800"/>
              <a:buFont typeface="Merriweather"/>
              <a:buNone/>
              <a:defRPr sz="2800" b="0" i="0" u="none" strike="noStrike" cap="none">
                <a:solidFill>
                  <a:schemeClr val="lt1"/>
                </a:solidFill>
                <a:latin typeface="Merriweather"/>
                <a:ea typeface="Merriweather"/>
                <a:cs typeface="Merriweather"/>
                <a:sym typeface="Merriweather"/>
              </a:defRPr>
            </a:lvl6pPr>
            <a:lvl7pPr marR="0" lvl="6" algn="l" rtl="0">
              <a:lnSpc>
                <a:spcPct val="100000"/>
              </a:lnSpc>
              <a:spcBef>
                <a:spcPts val="0"/>
              </a:spcBef>
              <a:spcAft>
                <a:spcPts val="0"/>
              </a:spcAft>
              <a:buClr>
                <a:schemeClr val="lt1"/>
              </a:buClr>
              <a:buSzPts val="2800"/>
              <a:buFont typeface="Merriweather"/>
              <a:buNone/>
              <a:defRPr sz="2800" b="0" i="0" u="none" strike="noStrike" cap="none">
                <a:solidFill>
                  <a:schemeClr val="lt1"/>
                </a:solidFill>
                <a:latin typeface="Merriweather"/>
                <a:ea typeface="Merriweather"/>
                <a:cs typeface="Merriweather"/>
                <a:sym typeface="Merriweather"/>
              </a:defRPr>
            </a:lvl7pPr>
            <a:lvl8pPr marR="0" lvl="7" algn="l" rtl="0">
              <a:lnSpc>
                <a:spcPct val="100000"/>
              </a:lnSpc>
              <a:spcBef>
                <a:spcPts val="0"/>
              </a:spcBef>
              <a:spcAft>
                <a:spcPts val="0"/>
              </a:spcAft>
              <a:buClr>
                <a:schemeClr val="lt1"/>
              </a:buClr>
              <a:buSzPts val="2800"/>
              <a:buFont typeface="Merriweather"/>
              <a:buNone/>
              <a:defRPr sz="2800" b="0" i="0" u="none" strike="noStrike" cap="none">
                <a:solidFill>
                  <a:schemeClr val="lt1"/>
                </a:solidFill>
                <a:latin typeface="Merriweather"/>
                <a:ea typeface="Merriweather"/>
                <a:cs typeface="Merriweather"/>
                <a:sym typeface="Merriweather"/>
              </a:defRPr>
            </a:lvl8pPr>
            <a:lvl9pPr marR="0" lvl="8" algn="l" rtl="0">
              <a:lnSpc>
                <a:spcPct val="100000"/>
              </a:lnSpc>
              <a:spcBef>
                <a:spcPts val="0"/>
              </a:spcBef>
              <a:spcAft>
                <a:spcPts val="0"/>
              </a:spcAft>
              <a:buClr>
                <a:schemeClr val="lt1"/>
              </a:buClr>
              <a:buSzPts val="2800"/>
              <a:buFont typeface="Merriweather"/>
              <a:buNone/>
              <a:defRPr sz="2800" b="0" i="0" u="none" strike="noStrike" cap="none">
                <a:solidFill>
                  <a:schemeClr val="lt1"/>
                </a:solidFill>
                <a:latin typeface="Merriweather"/>
                <a:ea typeface="Merriweather"/>
                <a:cs typeface="Merriweather"/>
                <a:sym typeface="Merriweather"/>
              </a:defRPr>
            </a:lvl9pPr>
          </a:lstStyle>
          <a:p>
            <a:r>
              <a:rPr lang="en-GB" dirty="0">
                <a:solidFill>
                  <a:schemeClr val="tx1"/>
                </a:solidFill>
                <a:latin typeface="Cascadia Code" panose="020B0609020000020004" pitchFamily="49" charset="0"/>
                <a:ea typeface="Cascadia Code" panose="020B0609020000020004" pitchFamily="49" charset="0"/>
                <a:cs typeface="Cascadia Code" panose="020B0609020000020004" pitchFamily="49" charset="0"/>
              </a:rPr>
              <a:t>=3</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3"/>
          <p:cNvSpPr txBox="1">
            <a:spLocks noGrp="1"/>
          </p:cNvSpPr>
          <p:nvPr>
            <p:ph type="title"/>
          </p:nvPr>
        </p:nvSpPr>
        <p:spPr>
          <a:xfrm>
            <a:off x="385675" y="155200"/>
            <a:ext cx="5334900" cy="28149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GB"/>
              <a:t>Thank you!</a:t>
            </a:r>
            <a:endParaRPr/>
          </a:p>
        </p:txBody>
      </p:sp>
      <p:sp>
        <p:nvSpPr>
          <p:cNvPr id="138" name="Google Shape;138;p23"/>
          <p:cNvSpPr txBox="1">
            <a:spLocks noGrp="1"/>
          </p:cNvSpPr>
          <p:nvPr>
            <p:ph type="body" idx="1"/>
          </p:nvPr>
        </p:nvSpPr>
        <p:spPr>
          <a:xfrm>
            <a:off x="385675" y="3296450"/>
            <a:ext cx="5334900" cy="9426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39" name="Google Shape;139;p23"/>
          <p:cNvPicPr preferRelativeResize="0"/>
          <p:nvPr/>
        </p:nvPicPr>
        <p:blipFill>
          <a:blip r:embed="rId3">
            <a:alphaModFix/>
          </a:blip>
          <a:stretch>
            <a:fillRect/>
          </a:stretch>
        </p:blipFill>
        <p:spPr>
          <a:xfrm>
            <a:off x="6045101" y="3668350"/>
            <a:ext cx="2634275" cy="11252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0"/>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Lessons learned</a:t>
            </a:r>
            <a:endParaRPr/>
          </a:p>
        </p:txBody>
      </p:sp>
      <p:sp>
        <p:nvSpPr>
          <p:cNvPr id="117" name="Google Shape;117;p20"/>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GB"/>
              <a:t>Solutions implemented to mitigate the challenges</a:t>
            </a:r>
            <a:endParaRPr/>
          </a:p>
        </p:txBody>
      </p:sp>
      <p:pic>
        <p:nvPicPr>
          <p:cNvPr id="118" name="Google Shape;118;p20" descr="Free &#10;&#10;&#10;&#10;A Close-Up Shot of a Person Doing a Transparent Puzzle Stock Photo"/>
          <p:cNvPicPr preferRelativeResize="0"/>
          <p:nvPr/>
        </p:nvPicPr>
        <p:blipFill rotWithShape="1">
          <a:blip r:embed="rId3">
            <a:alphaModFix/>
          </a:blip>
          <a:srcRect t="3974" b="13741"/>
          <a:stretch/>
        </p:blipFill>
        <p:spPr>
          <a:xfrm>
            <a:off x="5445138" y="1433675"/>
            <a:ext cx="2565474" cy="31658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4"/>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Workshop Overview</a:t>
            </a:r>
            <a:endParaRPr/>
          </a:p>
        </p:txBody>
      </p:sp>
      <p:sp>
        <p:nvSpPr>
          <p:cNvPr id="73" name="Google Shape;73;p14"/>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Importance and relevance of machine learning in financial forecasting</a:t>
            </a:r>
            <a:endParaRPr/>
          </a:p>
          <a:p>
            <a:pPr marL="0" lvl="0" indent="0" algn="l" rtl="0">
              <a:spcBef>
                <a:spcPts val="1200"/>
              </a:spcBef>
              <a:spcAft>
                <a:spcPts val="0"/>
              </a:spcAft>
              <a:buNone/>
            </a:pPr>
            <a:endParaRPr/>
          </a:p>
          <a:p>
            <a:pPr marL="0" lvl="0" indent="0" algn="l" rtl="0">
              <a:spcBef>
                <a:spcPts val="1200"/>
              </a:spcBef>
              <a:spcAft>
                <a:spcPts val="1200"/>
              </a:spcAft>
              <a:buNone/>
            </a:pPr>
            <a:r>
              <a:rPr lang="en-GB"/>
              <a:t>Collaborative effort between Okanagan College, Langara College, and UPEC</a:t>
            </a:r>
            <a:endParaRPr/>
          </a:p>
        </p:txBody>
      </p:sp>
      <p:pic>
        <p:nvPicPr>
          <p:cNvPr id="74" name="Google Shape;74;p14"/>
          <p:cNvPicPr preferRelativeResize="0"/>
          <p:nvPr/>
        </p:nvPicPr>
        <p:blipFill>
          <a:blip r:embed="rId3">
            <a:alphaModFix/>
          </a:blip>
          <a:stretch>
            <a:fillRect/>
          </a:stretch>
        </p:blipFill>
        <p:spPr>
          <a:xfrm>
            <a:off x="7644525" y="2830401"/>
            <a:ext cx="1277400" cy="1277400"/>
          </a:xfrm>
          <a:prstGeom prst="rect">
            <a:avLst/>
          </a:prstGeom>
          <a:noFill/>
          <a:ln>
            <a:noFill/>
          </a:ln>
        </p:spPr>
      </p:pic>
      <p:pic>
        <p:nvPicPr>
          <p:cNvPr id="75" name="Google Shape;75;p14"/>
          <p:cNvPicPr preferRelativeResize="0"/>
          <p:nvPr/>
        </p:nvPicPr>
        <p:blipFill>
          <a:blip r:embed="rId4">
            <a:alphaModFix/>
          </a:blip>
          <a:stretch>
            <a:fillRect/>
          </a:stretch>
        </p:blipFill>
        <p:spPr>
          <a:xfrm>
            <a:off x="4786200" y="2830401"/>
            <a:ext cx="1277400" cy="1277400"/>
          </a:xfrm>
          <a:prstGeom prst="rect">
            <a:avLst/>
          </a:prstGeom>
          <a:noFill/>
          <a:ln>
            <a:noFill/>
          </a:ln>
        </p:spPr>
      </p:pic>
      <p:pic>
        <p:nvPicPr>
          <p:cNvPr id="76" name="Google Shape;76;p14"/>
          <p:cNvPicPr preferRelativeResize="0"/>
          <p:nvPr/>
        </p:nvPicPr>
        <p:blipFill>
          <a:blip r:embed="rId5">
            <a:alphaModFix/>
          </a:blip>
          <a:stretch>
            <a:fillRect/>
          </a:stretch>
        </p:blipFill>
        <p:spPr>
          <a:xfrm>
            <a:off x="6215375" y="2830401"/>
            <a:ext cx="1277399" cy="12773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5"/>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Practical Applications</a:t>
            </a:r>
            <a:endParaRPr/>
          </a:p>
        </p:txBody>
      </p:sp>
      <p:sp>
        <p:nvSpPr>
          <p:cNvPr id="82" name="Google Shape;82;p15"/>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Real-world applications of machine learning in financial markets</a:t>
            </a:r>
            <a:endParaRPr/>
          </a:p>
          <a:p>
            <a:pPr marL="0" lvl="0" indent="0" algn="l" rtl="0">
              <a:spcBef>
                <a:spcPts val="1200"/>
              </a:spcBef>
              <a:spcAft>
                <a:spcPts val="1200"/>
              </a:spcAft>
              <a:buNone/>
            </a:pPr>
            <a:r>
              <a:rPr lang="en-GB"/>
              <a:t>Potential benefits of using accurate short-term forecasting models</a:t>
            </a:r>
            <a:endParaRPr/>
          </a:p>
        </p:txBody>
      </p:sp>
      <p:pic>
        <p:nvPicPr>
          <p:cNvPr id="83" name="Google Shape;83;p15"/>
          <p:cNvPicPr preferRelativeResize="0"/>
          <p:nvPr/>
        </p:nvPicPr>
        <p:blipFill rotWithShape="1">
          <a:blip r:embed="rId3">
            <a:alphaModFix/>
          </a:blip>
          <a:srcRect b="53735"/>
          <a:stretch/>
        </p:blipFill>
        <p:spPr>
          <a:xfrm>
            <a:off x="4867600" y="2283525"/>
            <a:ext cx="3429000" cy="23796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6"/>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Previous approaches to Algorithmic Trading and Stock Price Forecasting</a:t>
            </a:r>
            <a:endParaRPr/>
          </a:p>
        </p:txBody>
      </p:sp>
      <p:sp>
        <p:nvSpPr>
          <p:cNvPr id="89" name="Google Shape;89;p16"/>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GB"/>
              <a:t>Learnings from previous efforts in this field</a:t>
            </a:r>
            <a:endParaRPr/>
          </a:p>
        </p:txBody>
      </p:sp>
      <p:pic>
        <p:nvPicPr>
          <p:cNvPr id="90" name="Google Shape;90;p16" descr="Free An artist’s illustration of artificial intelligence (AI). This illustration depicts language models which generate text. It was created by Wes Cockx as part of the Visualising AI project l... Stock Photo"/>
          <p:cNvPicPr preferRelativeResize="0"/>
          <p:nvPr/>
        </p:nvPicPr>
        <p:blipFill>
          <a:blip r:embed="rId3">
            <a:alphaModFix/>
          </a:blip>
          <a:stretch>
            <a:fillRect/>
          </a:stretch>
        </p:blipFill>
        <p:spPr>
          <a:xfrm>
            <a:off x="4644675" y="2405801"/>
            <a:ext cx="4166400" cy="2342778"/>
          </a:xfrm>
          <a:prstGeom prst="rect">
            <a:avLst/>
          </a:prstGeom>
          <a:noFill/>
          <a:ln>
            <a:noFill/>
          </a:ln>
        </p:spPr>
      </p:pic>
      <p:graphicFrame>
        <p:nvGraphicFramePr>
          <p:cNvPr id="5" name="Object 4">
            <a:extLst>
              <a:ext uri="{FF2B5EF4-FFF2-40B4-BE49-F238E27FC236}">
                <a16:creationId xmlns:a16="http://schemas.microsoft.com/office/drawing/2014/main" id="{0392EF72-2EC9-88F5-D7DC-529274198A37}"/>
              </a:ext>
            </a:extLst>
          </p:cNvPr>
          <p:cNvGraphicFramePr>
            <a:graphicFrameLocks noChangeAspect="1"/>
          </p:cNvGraphicFramePr>
          <p:nvPr>
            <p:extLst>
              <p:ext uri="{D42A27DB-BD31-4B8C-83A1-F6EECF244321}">
                <p14:modId xmlns:p14="http://schemas.microsoft.com/office/powerpoint/2010/main" val="3888164501"/>
              </p:ext>
            </p:extLst>
          </p:nvPr>
        </p:nvGraphicFramePr>
        <p:xfrm>
          <a:off x="5088141" y="1189614"/>
          <a:ext cx="1106403" cy="975274"/>
        </p:xfrm>
        <a:graphic>
          <a:graphicData uri="http://schemas.openxmlformats.org/presentationml/2006/ole">
            <mc:AlternateContent xmlns:mc="http://schemas.openxmlformats.org/markup-compatibility/2006">
              <mc:Choice xmlns:v="urn:schemas-microsoft-com:vml" Requires="v">
                <p:oleObj name="Worksheet" showAsIcon="1" r:id="rId4" imgW="699480" imgH="617760" progId="Excel.Sheet.12">
                  <p:embed/>
                </p:oleObj>
              </mc:Choice>
              <mc:Fallback>
                <p:oleObj name="Worksheet" showAsIcon="1" r:id="rId4" imgW="699480" imgH="617760" progId="Excel.Sheet.12">
                  <p:embed/>
                  <p:pic>
                    <p:nvPicPr>
                      <p:cNvPr id="5" name="Object 4">
                        <a:extLst>
                          <a:ext uri="{FF2B5EF4-FFF2-40B4-BE49-F238E27FC236}">
                            <a16:creationId xmlns:a16="http://schemas.microsoft.com/office/drawing/2014/main" id="{0392EF72-2EC9-88F5-D7DC-529274198A37}"/>
                          </a:ext>
                        </a:extLst>
                      </p:cNvPr>
                      <p:cNvPicPr/>
                      <p:nvPr/>
                    </p:nvPicPr>
                    <p:blipFill>
                      <a:blip r:embed="rId5"/>
                      <a:stretch>
                        <a:fillRect/>
                      </a:stretch>
                    </p:blipFill>
                    <p:spPr>
                      <a:xfrm>
                        <a:off x="5088141" y="1189614"/>
                        <a:ext cx="1106403" cy="975274"/>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7046471D-7085-251E-22EC-523217314352}"/>
              </a:ext>
            </a:extLst>
          </p:cNvPr>
          <p:cNvGraphicFramePr>
            <a:graphicFrameLocks noChangeAspect="1"/>
          </p:cNvGraphicFramePr>
          <p:nvPr>
            <p:extLst>
              <p:ext uri="{D42A27DB-BD31-4B8C-83A1-F6EECF244321}">
                <p14:modId xmlns:p14="http://schemas.microsoft.com/office/powerpoint/2010/main" val="1306373506"/>
              </p:ext>
            </p:extLst>
          </p:nvPr>
        </p:nvGraphicFramePr>
        <p:xfrm>
          <a:off x="6976680" y="1189614"/>
          <a:ext cx="1052259" cy="927547"/>
        </p:xfrm>
        <a:graphic>
          <a:graphicData uri="http://schemas.openxmlformats.org/presentationml/2006/ole">
            <mc:AlternateContent xmlns:mc="http://schemas.openxmlformats.org/markup-compatibility/2006">
              <mc:Choice xmlns:v="urn:schemas-microsoft-com:vml" Requires="v">
                <p:oleObj name="Worksheet" showAsIcon="1" r:id="rId6" imgW="699480" imgH="617760" progId="Excel.Sheet.12">
                  <p:embed/>
                </p:oleObj>
              </mc:Choice>
              <mc:Fallback>
                <p:oleObj name="Worksheet" showAsIcon="1" r:id="rId6" imgW="699480" imgH="617760" progId="Excel.Sheet.12">
                  <p:embed/>
                  <p:pic>
                    <p:nvPicPr>
                      <p:cNvPr id="6" name="Object 5">
                        <a:extLst>
                          <a:ext uri="{FF2B5EF4-FFF2-40B4-BE49-F238E27FC236}">
                            <a16:creationId xmlns:a16="http://schemas.microsoft.com/office/drawing/2014/main" id="{7046471D-7085-251E-22EC-523217314352}"/>
                          </a:ext>
                        </a:extLst>
                      </p:cNvPr>
                      <p:cNvPicPr/>
                      <p:nvPr/>
                    </p:nvPicPr>
                    <p:blipFill>
                      <a:blip r:embed="rId7"/>
                      <a:stretch>
                        <a:fillRect/>
                      </a:stretch>
                    </p:blipFill>
                    <p:spPr>
                      <a:xfrm>
                        <a:off x="6976680" y="1189614"/>
                        <a:ext cx="1052259" cy="927547"/>
                      </a:xfrm>
                      <a:prstGeom prst="rect">
                        <a:avLst/>
                      </a:prstGeom>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7"/>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dirty="0"/>
              <a:t>Objectives of the Research Project</a:t>
            </a:r>
            <a:endParaRPr dirty="0"/>
          </a:p>
        </p:txBody>
      </p:sp>
      <p:sp>
        <p:nvSpPr>
          <p:cNvPr id="96" name="Google Shape;96;p17"/>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Easy to use product for efficient and accurate stock price prediction</a:t>
            </a:r>
            <a:endParaRPr/>
          </a:p>
          <a:p>
            <a:pPr marL="0" lvl="0" indent="0" algn="l" rtl="0">
              <a:spcBef>
                <a:spcPts val="1200"/>
              </a:spcBef>
              <a:spcAft>
                <a:spcPts val="0"/>
              </a:spcAft>
              <a:buNone/>
            </a:pPr>
            <a:r>
              <a:rPr lang="en-GB"/>
              <a:t>Development of the Machine Learning Algorithm at Langara College</a:t>
            </a:r>
            <a:endParaRPr/>
          </a:p>
          <a:p>
            <a:pPr marL="0" lvl="0" indent="0" algn="l" rtl="0">
              <a:spcBef>
                <a:spcPts val="1200"/>
              </a:spcBef>
              <a:spcAft>
                <a:spcPts val="0"/>
              </a:spcAft>
              <a:buNone/>
            </a:pPr>
            <a:r>
              <a:rPr lang="en-GB"/>
              <a:t>Data collection and  database development at Okanagan College</a:t>
            </a:r>
            <a:endParaRPr/>
          </a:p>
          <a:p>
            <a:pPr marL="0" lvl="0" indent="0" algn="l" rtl="0">
              <a:spcBef>
                <a:spcPts val="1200"/>
              </a:spcBef>
              <a:spcAft>
                <a:spcPts val="1200"/>
              </a:spcAft>
              <a:buNone/>
            </a:pPr>
            <a:endParaRPr/>
          </a:p>
        </p:txBody>
      </p:sp>
      <p:pic>
        <p:nvPicPr>
          <p:cNvPr id="97" name="Google Shape;97;p17" descr="Free Black Blue and Red Graph Illustration Stock Photo"/>
          <p:cNvPicPr preferRelativeResize="0"/>
          <p:nvPr/>
        </p:nvPicPr>
        <p:blipFill>
          <a:blip r:embed="rId3">
            <a:alphaModFix/>
          </a:blip>
          <a:stretch>
            <a:fillRect/>
          </a:stretch>
        </p:blipFill>
        <p:spPr>
          <a:xfrm>
            <a:off x="4940275" y="2442225"/>
            <a:ext cx="3464400" cy="23096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8"/>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dirty="0"/>
              <a:t>Student Project</a:t>
            </a:r>
            <a:endParaRPr dirty="0"/>
          </a:p>
        </p:txBody>
      </p:sp>
      <p:sp>
        <p:nvSpPr>
          <p:cNvPr id="103" name="Google Shape;103;p18"/>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GB"/>
              <a:t>Students worked on the project over multiple semesters during their capstone project</a:t>
            </a:r>
            <a:endParaRPr/>
          </a:p>
        </p:txBody>
      </p:sp>
      <p:pic>
        <p:nvPicPr>
          <p:cNvPr id="104" name="Google Shape;104;p18" descr="Free Blue Printer Paper Stock Photo"/>
          <p:cNvPicPr preferRelativeResize="0"/>
          <p:nvPr/>
        </p:nvPicPr>
        <p:blipFill>
          <a:blip r:embed="rId3">
            <a:alphaModFix/>
          </a:blip>
          <a:stretch>
            <a:fillRect/>
          </a:stretch>
        </p:blipFill>
        <p:spPr>
          <a:xfrm>
            <a:off x="4835218" y="2105109"/>
            <a:ext cx="3785313" cy="253746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9"/>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Challenges faced over the course of the Project</a:t>
            </a:r>
            <a:endParaRPr/>
          </a:p>
        </p:txBody>
      </p:sp>
      <p:sp>
        <p:nvSpPr>
          <p:cNvPr id="110" name="Google Shape;110;p19"/>
          <p:cNvSpPr txBox="1">
            <a:spLocks noGrp="1"/>
          </p:cNvSpPr>
          <p:nvPr>
            <p:ph type="body" idx="1"/>
          </p:nvPr>
        </p:nvSpPr>
        <p:spPr>
          <a:xfrm>
            <a:off x="4644675" y="500925"/>
            <a:ext cx="4166400" cy="4546204"/>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GB" dirty="0"/>
              <a:t>Challenges encountered during the sub-project: </a:t>
            </a:r>
          </a:p>
          <a:p>
            <a:pPr marL="285750" lvl="0" indent="-285750" algn="l" rtl="0">
              <a:spcBef>
                <a:spcPts val="0"/>
              </a:spcBef>
              <a:buFontTx/>
              <a:buChar char="-"/>
            </a:pPr>
            <a:r>
              <a:rPr lang="en-GB" dirty="0"/>
              <a:t>Software modularity, maintainability</a:t>
            </a:r>
          </a:p>
          <a:p>
            <a:pPr marL="285750" lvl="0" indent="-285750" algn="l" rtl="0">
              <a:spcBef>
                <a:spcPts val="0"/>
              </a:spcBef>
              <a:buFontTx/>
              <a:buChar char="-"/>
            </a:pPr>
            <a:r>
              <a:rPr lang="en-GB" dirty="0"/>
              <a:t>Cloud-hosted database</a:t>
            </a:r>
          </a:p>
          <a:p>
            <a:pPr marL="285750" lvl="0" indent="-285750" algn="l" rtl="0">
              <a:spcBef>
                <a:spcPts val="0"/>
              </a:spcBef>
              <a:buFontTx/>
              <a:buChar char="-"/>
            </a:pPr>
            <a:r>
              <a:rPr lang="en-GB" dirty="0"/>
              <a:t>UI design and implementation</a:t>
            </a:r>
          </a:p>
          <a:p>
            <a:pPr marL="285750" lvl="0" indent="-285750" algn="l" rtl="0">
              <a:spcBef>
                <a:spcPts val="0"/>
              </a:spcBef>
              <a:buFontTx/>
              <a:buChar char="-"/>
            </a:pPr>
            <a:r>
              <a:rPr lang="en-GB" dirty="0"/>
              <a:t>Speed of maintenance and normal operations</a:t>
            </a:r>
          </a:p>
          <a:p>
            <a:pPr marL="285750" lvl="0" indent="-285750" algn="l" rtl="0">
              <a:spcBef>
                <a:spcPts val="0"/>
              </a:spcBef>
              <a:buFontTx/>
              <a:buChar char="-"/>
            </a:pPr>
            <a:r>
              <a:rPr lang="en-GB" dirty="0"/>
              <a:t>TBD: scalability</a:t>
            </a:r>
          </a:p>
          <a:p>
            <a:pPr marL="285750" lvl="0" indent="-285750" algn="l" rtl="0">
              <a:spcBef>
                <a:spcPts val="0"/>
              </a:spcBef>
              <a:spcAft>
                <a:spcPts val="1200"/>
              </a:spcAft>
              <a:buFontTx/>
              <a:buChar char="-"/>
            </a:pPr>
            <a:endParaRPr lang="en-GB" dirty="0"/>
          </a:p>
        </p:txBody>
      </p:sp>
      <p:pic>
        <p:nvPicPr>
          <p:cNvPr id="111" name="Google Shape;111;p19" descr="Free Colleagues Looking at Survey Sheet  Stock Photo"/>
          <p:cNvPicPr preferRelativeResize="0"/>
          <p:nvPr/>
        </p:nvPicPr>
        <p:blipFill rotWithShape="1">
          <a:blip r:embed="rId3">
            <a:alphaModFix/>
          </a:blip>
          <a:srcRect l="7985" r="16537" b="26530"/>
          <a:stretch/>
        </p:blipFill>
        <p:spPr>
          <a:xfrm>
            <a:off x="4687337" y="2398679"/>
            <a:ext cx="4081076" cy="26484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C63C4-B642-9746-A8E8-88D12FE11CDB}"/>
              </a:ext>
            </a:extLst>
          </p:cNvPr>
          <p:cNvSpPr>
            <a:spLocks noGrp="1"/>
          </p:cNvSpPr>
          <p:nvPr>
            <p:ph type="title"/>
          </p:nvPr>
        </p:nvSpPr>
        <p:spPr/>
        <p:txBody>
          <a:bodyPr/>
          <a:lstStyle/>
          <a:p>
            <a:r>
              <a:rPr lang="en-US" dirty="0"/>
              <a:t>Storage and Computation Requirements</a:t>
            </a:r>
          </a:p>
        </p:txBody>
      </p:sp>
      <p:sp>
        <p:nvSpPr>
          <p:cNvPr id="4" name="Rectangle 1">
            <a:extLst>
              <a:ext uri="{FF2B5EF4-FFF2-40B4-BE49-F238E27FC236}">
                <a16:creationId xmlns:a16="http://schemas.microsoft.com/office/drawing/2014/main" id="{A37D8D3E-1A5A-58D2-9183-C31583A12098}"/>
              </a:ext>
            </a:extLst>
          </p:cNvPr>
          <p:cNvSpPr>
            <a:spLocks noGrp="1" noChangeArrowheads="1"/>
          </p:cNvSpPr>
          <p:nvPr>
            <p:ph type="body" idx="1"/>
          </p:nvPr>
        </p:nvSpPr>
        <p:spPr bwMode="auto">
          <a:xfrm>
            <a:off x="4644674" y="534289"/>
            <a:ext cx="4499325"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None/>
              <a:tabLst/>
            </a:pPr>
            <a:r>
              <a:rPr kumimoji="0" lang="en-US" altLang="en-US" sz="1400" b="1" i="0" u="none" strike="noStrike" cap="none" normalizeH="0" baseline="0" dirty="0">
                <a:ln>
                  <a:noFill/>
                </a:ln>
                <a:solidFill>
                  <a:schemeClr val="tx1"/>
                </a:solidFill>
                <a:effectLst/>
                <a:latin typeface="Arial" panose="020B0604020202020204" pitchFamily="34" charset="0"/>
              </a:rPr>
              <a:t>Data Storage Needs</a:t>
            </a:r>
            <a:r>
              <a:rPr kumimoji="0" lang="en-US" altLang="en-US" sz="14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1" i="0" u="none" strike="noStrike" cap="none" normalizeH="0" baseline="0" dirty="0">
                <a:ln>
                  <a:noFill/>
                </a:ln>
                <a:solidFill>
                  <a:schemeClr val="tx1"/>
                </a:solidFill>
                <a:effectLst/>
                <a:latin typeface="Arial" panose="020B0604020202020204" pitchFamily="34" charset="0"/>
              </a:rPr>
              <a:t>Input Data</a:t>
            </a:r>
            <a:r>
              <a:rPr kumimoji="0" lang="en-US" altLang="en-US" sz="1200" b="0" i="0" u="none" strike="noStrike" cap="none" normalizeH="0" baseline="0" dirty="0">
                <a:ln>
                  <a:noFill/>
                </a:ln>
                <a:solidFill>
                  <a:schemeClr val="tx1"/>
                </a:solidFill>
                <a:effectLst/>
                <a:latin typeface="Arial" panose="020B0604020202020204" pitchFamily="34" charset="0"/>
              </a:rPr>
              <a:t>: 18.8 GB for 500 companies (scaled from 150 MB for 4 companies).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1" i="0" u="none" strike="noStrike" cap="none" normalizeH="0" baseline="0" dirty="0">
                <a:ln>
                  <a:noFill/>
                </a:ln>
                <a:solidFill>
                  <a:schemeClr val="tx1"/>
                </a:solidFill>
                <a:effectLst/>
                <a:latin typeface="Arial" panose="020B0604020202020204" pitchFamily="34" charset="0"/>
              </a:rPr>
              <a:t>Training Data</a:t>
            </a:r>
            <a:r>
              <a:rPr kumimoji="0" lang="en-US" altLang="en-US" sz="1200" b="0" i="0" u="none" strike="noStrike" cap="none" normalizeH="0" baseline="0" dirty="0">
                <a:ln>
                  <a:noFill/>
                </a:ln>
                <a:solidFill>
                  <a:schemeClr val="tx1"/>
                </a:solidFill>
                <a:effectLst/>
                <a:latin typeface="Arial" panose="020B0604020202020204" pitchFamily="34" charset="0"/>
              </a:rPr>
              <a:t>: 120 GB (including 6x time series data).</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1" i="0" u="none" strike="noStrike" cap="none" normalizeH="0" baseline="0" dirty="0">
                <a:ln>
                  <a:noFill/>
                </a:ln>
                <a:solidFill>
                  <a:schemeClr val="tx1"/>
                </a:solidFill>
                <a:effectLst/>
                <a:latin typeface="Arial" panose="020B0604020202020204" pitchFamily="34" charset="0"/>
              </a:rPr>
              <a:t>OLTP Database Storage</a:t>
            </a:r>
            <a:r>
              <a:rPr kumimoji="0" lang="en-US" altLang="en-US" sz="1200" b="0" i="0" u="none" strike="noStrike" cap="none" normalizeH="0" baseline="0" dirty="0">
                <a:ln>
                  <a:noFill/>
                </a:ln>
                <a:solidFill>
                  <a:schemeClr val="tx1"/>
                </a:solidFill>
                <a:effectLst/>
                <a:latin typeface="Arial" panose="020B0604020202020204" pitchFamily="34" charset="0"/>
              </a:rPr>
              <a:t>: 10x the size of flat files = 1.2 TB.</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1" i="0" u="none" strike="noStrike" cap="none" normalizeH="0" baseline="0" dirty="0">
                <a:ln>
                  <a:noFill/>
                </a:ln>
                <a:solidFill>
                  <a:schemeClr val="tx1"/>
                </a:solidFill>
                <a:effectLst/>
                <a:latin typeface="Arial" panose="020B0604020202020204" pitchFamily="34" charset="0"/>
              </a:rPr>
              <a:t>Data Warehouse Storage</a:t>
            </a:r>
            <a:r>
              <a:rPr kumimoji="0" lang="en-US" altLang="en-US" sz="1200" b="0" i="0" u="none" strike="noStrike" cap="none" normalizeH="0" baseline="0" dirty="0">
                <a:ln>
                  <a:noFill/>
                </a:ln>
                <a:solidFill>
                  <a:schemeClr val="tx1"/>
                </a:solidFill>
                <a:effectLst/>
                <a:latin typeface="Arial" panose="020B0604020202020204" pitchFamily="34" charset="0"/>
              </a:rPr>
              <a:t>: 10-100x for denormalization, historical data, indexes, and pre-aggregated data = 12 TB - 120 TB.</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1400" b="1" i="0" u="none" strike="noStrike" cap="none" normalizeH="0" baseline="0" dirty="0">
                <a:ln>
                  <a:noFill/>
                </a:ln>
                <a:solidFill>
                  <a:schemeClr val="tx1"/>
                </a:solidFill>
                <a:effectLst/>
                <a:latin typeface="Arial" panose="020B0604020202020204" pitchFamily="34" charset="0"/>
              </a:rPr>
              <a:t>Compute Time</a:t>
            </a:r>
            <a:r>
              <a:rPr kumimoji="0" lang="en-US" altLang="en-US" sz="14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1" i="0" u="none" strike="noStrike" cap="none" normalizeH="0" baseline="0" dirty="0">
                <a:ln>
                  <a:noFill/>
                </a:ln>
                <a:solidFill>
                  <a:schemeClr val="tx1"/>
                </a:solidFill>
                <a:effectLst/>
                <a:latin typeface="Arial" panose="020B0604020202020204" pitchFamily="34" charset="0"/>
              </a:rPr>
              <a:t>Current MTT</a:t>
            </a:r>
            <a:r>
              <a:rPr kumimoji="0" lang="en-US" altLang="en-US" sz="1200" b="0" i="0" u="none" strike="noStrike" cap="none" normalizeH="0" baseline="0" dirty="0">
                <a:ln>
                  <a:noFill/>
                </a:ln>
                <a:solidFill>
                  <a:schemeClr val="tx1"/>
                </a:solidFill>
                <a:effectLst/>
                <a:latin typeface="Arial" panose="020B0604020202020204" pitchFamily="34" charset="0"/>
              </a:rPr>
              <a:t>: 33,000 seconds for training </a:t>
            </a:r>
            <a:r>
              <a:rPr kumimoji="0" lang="en-US" altLang="en-US" sz="1200" b="0" i="0" u="none" strike="noStrike" cap="none" normalizeH="0" baseline="0" dirty="0" err="1">
                <a:ln>
                  <a:noFill/>
                </a:ln>
                <a:solidFill>
                  <a:schemeClr val="tx1"/>
                </a:solidFill>
                <a:effectLst/>
                <a:latin typeface="Arial" panose="020B0604020202020204" pitchFamily="34" charset="0"/>
              </a:rPr>
              <a:t>XGBoost</a:t>
            </a:r>
            <a:r>
              <a:rPr kumimoji="0" lang="en-US" altLang="en-US" sz="1200" b="0" i="0" u="none" strike="noStrike" cap="none" normalizeH="0" baseline="0" dirty="0">
                <a:ln>
                  <a:noFill/>
                </a:ln>
                <a:solidFill>
                  <a:schemeClr val="tx1"/>
                </a:solidFill>
                <a:effectLst/>
                <a:latin typeface="Arial" panose="020B0604020202020204" pitchFamily="34" charset="0"/>
              </a:rPr>
              <a:t> on 4 companies.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1" i="0" u="none" strike="noStrike" cap="none" normalizeH="0" baseline="0" dirty="0">
                <a:ln>
                  <a:noFill/>
                </a:ln>
                <a:solidFill>
                  <a:schemeClr val="tx1"/>
                </a:solidFill>
                <a:effectLst/>
                <a:latin typeface="Arial" panose="020B0604020202020204" pitchFamily="34" charset="0"/>
              </a:rPr>
              <a:t>Projected for 500 Companies</a:t>
            </a:r>
            <a:r>
              <a:rPr kumimoji="0" lang="en-US" altLang="en-US" sz="1200" b="0" i="0" u="none" strike="noStrike" cap="none" normalizeH="0" baseline="0" dirty="0">
                <a:ln>
                  <a:noFill/>
                </a:ln>
                <a:solidFill>
                  <a:schemeClr val="tx1"/>
                </a:solidFill>
                <a:effectLst/>
                <a:latin typeface="Arial" panose="020B0604020202020204" pitchFamily="34" charset="0"/>
              </a:rPr>
              <a:t>: 48 days of 1 CPU; daily training requires 48 years of CPU time.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1" i="0" u="none" strike="noStrike" cap="none" normalizeH="0" baseline="0" dirty="0">
                <a:ln>
                  <a:noFill/>
                </a:ln>
                <a:solidFill>
                  <a:schemeClr val="tx1"/>
                </a:solidFill>
                <a:effectLst/>
                <a:latin typeface="Arial" panose="020B0604020202020204" pitchFamily="34" charset="0"/>
              </a:rPr>
              <a:t>Scaling to 5000 Companies</a:t>
            </a:r>
            <a:r>
              <a:rPr kumimoji="0" lang="en-US" altLang="en-US" sz="1200" b="0" i="0" u="none" strike="noStrike" cap="none" normalizeH="0" baseline="0" dirty="0">
                <a:ln>
                  <a:noFill/>
                </a:ln>
                <a:solidFill>
                  <a:schemeClr val="tx1"/>
                </a:solidFill>
                <a:effectLst/>
                <a:latin typeface="Arial" panose="020B0604020202020204" pitchFamily="34" charset="0"/>
              </a:rPr>
              <a:t>: Estimated 50 CPU years needed.</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1" i="0" u="none" strike="noStrike" cap="none" normalizeH="0" baseline="0" dirty="0">
                <a:ln>
                  <a:noFill/>
                </a:ln>
                <a:solidFill>
                  <a:schemeClr val="tx1"/>
                </a:solidFill>
                <a:effectLst/>
                <a:latin typeface="Arial" panose="020B0604020202020204" pitchFamily="34" charset="0"/>
              </a:rPr>
              <a:t>GPU Acceleration</a:t>
            </a:r>
            <a:r>
              <a:rPr kumimoji="0" lang="en-US" altLang="en-US" sz="1200" b="0" i="0" u="none" strike="noStrike" cap="none" normalizeH="0" baseline="0" dirty="0">
                <a:ln>
                  <a:noFill/>
                </a:ln>
                <a:solidFill>
                  <a:schemeClr val="tx1"/>
                </a:solidFill>
                <a:effectLst/>
                <a:latin typeface="Arial" panose="020B0604020202020204" pitchFamily="34" charset="0"/>
              </a:rPr>
              <a:t>: Estimated 20x speedup; reduces time to ~2.5 GPU years.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1" i="0" u="none" strike="noStrike" cap="none" normalizeH="0" baseline="0" dirty="0">
                <a:ln>
                  <a:noFill/>
                </a:ln>
                <a:solidFill>
                  <a:schemeClr val="tx1"/>
                </a:solidFill>
                <a:effectLst/>
                <a:latin typeface="Arial" panose="020B0604020202020204" pitchFamily="34" charset="0"/>
              </a:rPr>
              <a:t>Target Reduction</a:t>
            </a:r>
            <a:r>
              <a:rPr kumimoji="0" lang="en-US" altLang="en-US" sz="1200" b="0" i="0" u="none" strike="noStrike" cap="none" normalizeH="0" baseline="0" dirty="0">
                <a:ln>
                  <a:noFill/>
                </a:ln>
                <a:solidFill>
                  <a:schemeClr val="tx1"/>
                </a:solidFill>
                <a:effectLst/>
                <a:latin typeface="Arial" panose="020B0604020202020204" pitchFamily="34" charset="0"/>
              </a:rPr>
              <a:t>: Improve MTT from 33,000 seconds to 5-10 seconds, requiring 1000-2000x more resources.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75944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1"/>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Future Work</a:t>
            </a:r>
            <a:endParaRPr/>
          </a:p>
        </p:txBody>
      </p:sp>
      <p:sp>
        <p:nvSpPr>
          <p:cNvPr id="124" name="Google Shape;124;p21"/>
          <p:cNvSpPr txBox="1">
            <a:spLocks noGrp="1"/>
          </p:cNvSpPr>
          <p:nvPr>
            <p:ph type="body" idx="1"/>
          </p:nvPr>
        </p:nvSpPr>
        <p:spPr>
          <a:xfrm>
            <a:off x="4634753" y="71718"/>
            <a:ext cx="4197522" cy="4975411"/>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GB" dirty="0"/>
              <a:t>Future direction with the project:</a:t>
            </a:r>
            <a:br>
              <a:rPr lang="en-GB" dirty="0"/>
            </a:br>
            <a:br>
              <a:rPr lang="en-GB" dirty="0"/>
            </a:br>
            <a:r>
              <a:rPr lang="en-GB" dirty="0"/>
              <a:t>- Continue to improve ML models with social-media info and sentiment analysis</a:t>
            </a:r>
          </a:p>
          <a:p>
            <a:pPr marL="0" lvl="0" indent="0" algn="l" rtl="0">
              <a:spcBef>
                <a:spcPts val="0"/>
              </a:spcBef>
              <a:spcAft>
                <a:spcPts val="1200"/>
              </a:spcAft>
              <a:buNone/>
            </a:pPr>
            <a:r>
              <a:rPr lang="en-GB" dirty="0"/>
              <a:t>- Scale-up and parallelize the training-inference on HPC hardware to maintain speed to real-time.</a:t>
            </a:r>
          </a:p>
          <a:p>
            <a:pPr marL="0" lvl="0" indent="0" algn="l" rtl="0">
              <a:spcBef>
                <a:spcPts val="0"/>
              </a:spcBef>
              <a:spcAft>
                <a:spcPts val="1200"/>
              </a:spcAft>
              <a:buNone/>
            </a:pPr>
            <a:r>
              <a:rPr lang="en-GB" dirty="0"/>
              <a:t>- Put the data-warehouse system into regular production.</a:t>
            </a:r>
            <a:endParaRPr dirty="0"/>
          </a:p>
        </p:txBody>
      </p:sp>
      <p:pic>
        <p:nvPicPr>
          <p:cNvPr id="125" name="Google Shape;125;p21"/>
          <p:cNvPicPr preferRelativeResize="0"/>
          <p:nvPr/>
        </p:nvPicPr>
        <p:blipFill>
          <a:blip r:embed="rId3">
            <a:alphaModFix/>
          </a:blip>
          <a:stretch>
            <a:fillRect/>
          </a:stretch>
        </p:blipFill>
        <p:spPr>
          <a:xfrm>
            <a:off x="4802907" y="2385640"/>
            <a:ext cx="3706501" cy="2470989"/>
          </a:xfrm>
          <a:prstGeom prst="rect">
            <a:avLst/>
          </a:prstGeom>
          <a:noFill/>
          <a:ln>
            <a:noFill/>
          </a:ln>
        </p:spPr>
      </p:pic>
    </p:spTree>
  </p:cSld>
  <p:clrMapOvr>
    <a:masterClrMapping/>
  </p:clrMapOvr>
</p:sld>
</file>

<file path=ppt/theme/theme1.xml><?xml version="1.0" encoding="utf-8"?>
<a:theme xmlns:a="http://schemas.openxmlformats.org/drawingml/2006/main"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TotalTime>
  <Words>649</Words>
  <Application>Microsoft Macintosh PowerPoint</Application>
  <PresentationFormat>On-screen Show (16:9)</PresentationFormat>
  <Paragraphs>58</Paragraphs>
  <Slides>12</Slides>
  <Notes>11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8" baseType="lpstr">
      <vt:lpstr>Merriweather</vt:lpstr>
      <vt:lpstr>Cascadia Code</vt:lpstr>
      <vt:lpstr>Arial</vt:lpstr>
      <vt:lpstr>Roboto</vt:lpstr>
      <vt:lpstr>Paradigm</vt:lpstr>
      <vt:lpstr>Worksheet</vt:lpstr>
      <vt:lpstr>Algorithmic Trading System Workshop</vt:lpstr>
      <vt:lpstr>Workshop Overview</vt:lpstr>
      <vt:lpstr>Practical Applications</vt:lpstr>
      <vt:lpstr>Previous approaches to Algorithmic Trading and Stock Price Forecasting</vt:lpstr>
      <vt:lpstr>Objectives of the Research Project</vt:lpstr>
      <vt:lpstr>Student Project</vt:lpstr>
      <vt:lpstr>Challenges faced over the course of the Project</vt:lpstr>
      <vt:lpstr>Storage and Computation Requirements</vt:lpstr>
      <vt:lpstr>Future Work</vt:lpstr>
      <vt:lpstr>Q &amp; A</vt:lpstr>
      <vt:lpstr>Thank you!</vt:lpstr>
      <vt:lpstr>Lessons learned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Algorithmic Trading System Workshop</dc:title>
  <cp:lastModifiedBy>Youry Khmelevsky</cp:lastModifiedBy>
  <cp:revision>14</cp:revision>
  <dcterms:modified xsi:type="dcterms:W3CDTF">2024-07-29T20:56:04Z</dcterms:modified>
</cp:coreProperties>
</file>