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1.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Pacifico" pitchFamily="2" charset="77"/>
      <p:regular r:id="rId50"/>
    </p:embeddedFont>
    <p:embeddedFont>
      <p:font typeface="Roboto" panose="020000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der Sumec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1"/>
  </p:normalViewPr>
  <p:slideViewPr>
    <p:cSldViewPr snapToGrid="0">
      <p:cViewPr varScale="1">
        <p:scale>
          <a:sx n="152" d="100"/>
          <a:sy n="152" d="100"/>
        </p:scale>
        <p:origin x="48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1-01T18:20:00.530" idx="1">
    <p:pos x="6000" y="0"/>
    <p:text>Sometimes if we have NA rows at the table all these methods return NA, to solve that we add "na.rm = TRUE", being like:
mean(name_of_table$column_name, na.rm = TRUE)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imple.wikipedia.org/wiki/Statistics"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simple.wikipedia.org/wiki/Variable" TargetMode="External"/><Relationship Id="rId5" Type="http://schemas.openxmlformats.org/officeDocument/2006/relationships/hyperlink" Target="https://simple.wikipedia.org/wiki/Information" TargetMode="External"/><Relationship Id="rId4" Type="http://schemas.openxmlformats.org/officeDocument/2006/relationships/hyperlink" Target="https://simple.wikipedia.org/wiki/Algorithm"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Welcome to the programming language R. During these next several slides, we will guide you all into downloading and installing the language along with R Studio onto your computers. While finishing the installation I will introduce the basics of 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3de945f93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3de945f93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3de945f93_5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3de945f93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73de945f93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73de945f93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3de945f93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3de945f9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3de945f93_5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3de945f93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6f98760b0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6f98760b0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b="1">
                <a:solidFill>
                  <a:srgbClr val="6A6A6A"/>
                </a:solidFill>
                <a:highlight>
                  <a:srgbClr val="FFFFFF"/>
                </a:highlight>
              </a:rPr>
              <a:t>Aubreys Speaker Notes: RStudio</a:t>
            </a:r>
            <a:r>
              <a:rPr lang="en-GB" sz="1050">
                <a:solidFill>
                  <a:srgbClr val="545454"/>
                </a:solidFill>
                <a:highlight>
                  <a:srgbClr val="FFFFFF"/>
                </a:highlight>
              </a:rPr>
              <a:t> is an (IDE) for R, a programming language for statistical computing and graphics. </a:t>
            </a:r>
            <a:r>
              <a:rPr lang="en-GB" sz="1200">
                <a:solidFill>
                  <a:srgbClr val="222222"/>
                </a:solidFill>
                <a:highlight>
                  <a:srgbClr val="FFFFFF"/>
                </a:highlight>
              </a:rPr>
              <a:t>As soon as you create a new script, the windows within your </a:t>
            </a:r>
            <a:r>
              <a:rPr lang="en-GB" sz="1200" b="1">
                <a:solidFill>
                  <a:srgbClr val="222222"/>
                </a:solidFill>
                <a:highlight>
                  <a:srgbClr val="FFFFFF"/>
                </a:highlight>
              </a:rPr>
              <a:t>RStudio</a:t>
            </a:r>
            <a:r>
              <a:rPr lang="en-GB" sz="1200">
                <a:solidFill>
                  <a:srgbClr val="222222"/>
                </a:solidFill>
                <a:highlight>
                  <a:srgbClr val="FFFFFF"/>
                </a:highlight>
              </a:rPr>
              <a:t> session adjust automatically so you can see both your script and the results in your console when you run your syntax. </a:t>
            </a:r>
            <a:r>
              <a:rPr lang="en-GB" sz="1200" b="1">
                <a:solidFill>
                  <a:srgbClr val="333333"/>
                </a:solidFill>
                <a:latin typeface="Roboto"/>
                <a:ea typeface="Roboto"/>
                <a:cs typeface="Roboto"/>
                <a:sym typeface="Roboto"/>
              </a:rPr>
              <a:t>RStudio is designed to make it easy to write scripts, RStudio makes it convenient to view and interact with the objects stored in your environment, RStudio makes it easy to set your working directory and access files on your computer, </a:t>
            </a:r>
            <a:r>
              <a:rPr lang="en-GB" sz="1200">
                <a:solidFill>
                  <a:srgbClr val="333333"/>
                </a:solidFill>
                <a:latin typeface="Roboto"/>
                <a:ea typeface="Roboto"/>
                <a:cs typeface="Roboto"/>
                <a:sym typeface="Roboto"/>
              </a:rPr>
              <a:t>If you are working in Windows, one of the most tedious parts of programming in R is setting your working directory to access your files.With RStudio, you can navigate to folders on your computer in the “Files” window, view any files you have in that folder, and set that folder as the working directory.</a:t>
            </a:r>
            <a:r>
              <a:rPr lang="en-GB" sz="1200" b="1">
                <a:solidFill>
                  <a:srgbClr val="333333"/>
                </a:solidFill>
                <a:latin typeface="Roboto"/>
                <a:ea typeface="Roboto"/>
                <a:cs typeface="Roboto"/>
                <a:sym typeface="Roboto"/>
              </a:rPr>
              <a:t> RStudio makes graphics much more accessible for a casual user. </a:t>
            </a:r>
            <a:r>
              <a:rPr lang="en-GB" sz="1200">
                <a:solidFill>
                  <a:srgbClr val="333333"/>
                </a:solidFill>
                <a:latin typeface="Roboto"/>
                <a:ea typeface="Roboto"/>
                <a:cs typeface="Roboto"/>
                <a:sym typeface="Roboto"/>
              </a:rPr>
              <a:t>You can easily click back and forth between plots, change the sizes of your plot without rerunning the code, and export or copy plots to include in other documents.</a:t>
            </a:r>
            <a:endParaRPr sz="1200">
              <a:solidFill>
                <a:srgbClr val="333333"/>
              </a:solidFill>
              <a:latin typeface="Roboto"/>
              <a:ea typeface="Roboto"/>
              <a:cs typeface="Roboto"/>
              <a:sym typeface="Roboto"/>
            </a:endParaRPr>
          </a:p>
          <a:p>
            <a:pPr marL="0" lvl="0" indent="0" algn="l" rtl="0">
              <a:lnSpc>
                <a:spcPct val="115000"/>
              </a:lnSpc>
              <a:spcBef>
                <a:spcPts val="0"/>
              </a:spcBef>
              <a:spcAft>
                <a:spcPts val="1200"/>
              </a:spcAft>
              <a:buNone/>
            </a:pPr>
            <a:r>
              <a:rPr lang="en-GB" sz="1200">
                <a:solidFill>
                  <a:srgbClr val="333333"/>
                </a:solidFill>
                <a:latin typeface="Roboto"/>
                <a:ea typeface="Roboto"/>
                <a:cs typeface="Roboto"/>
                <a:sym typeface="Roboto"/>
              </a:rPr>
              <a:t>While it doesn’t have quite the flexibility of R’s graphical devices, it provides everything that many users would need.</a:t>
            </a:r>
            <a:endParaRPr sz="1200" b="1">
              <a:solidFill>
                <a:srgbClr val="333333"/>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40bc2750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40bc2750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Aubrey’s Speaker Notes: (Ask if everyone has Microsoft Excel) I want everyone to go to this link. We will be grabbing a data set from Kaggle to import on RStudio. </a:t>
            </a:r>
            <a:r>
              <a:rPr lang="en-GB" sz="1200" b="1">
                <a:solidFill>
                  <a:srgbClr val="222222"/>
                </a:solidFill>
                <a:highlight>
                  <a:srgbClr val="FFFFFF"/>
                </a:highlight>
              </a:rPr>
              <a:t>Kaggle</a:t>
            </a:r>
            <a:r>
              <a:rPr lang="en-GB" sz="1200">
                <a:solidFill>
                  <a:srgbClr val="222222"/>
                </a:solidFill>
                <a:highlight>
                  <a:srgbClr val="FFFFFF"/>
                </a:highlight>
              </a:rPr>
              <a:t> allows users to find and publish </a:t>
            </a:r>
            <a:r>
              <a:rPr lang="en-GB" sz="1200" b="1">
                <a:solidFill>
                  <a:srgbClr val="222222"/>
                </a:solidFill>
                <a:highlight>
                  <a:srgbClr val="FFFFFF"/>
                </a:highlight>
              </a:rPr>
              <a:t>data sets</a:t>
            </a:r>
            <a:r>
              <a:rPr lang="en-GB" sz="1200">
                <a:solidFill>
                  <a:srgbClr val="222222"/>
                </a:solidFill>
                <a:highlight>
                  <a:srgbClr val="FFFFFF"/>
                </a:highlight>
              </a:rPr>
              <a:t>, explore and build models in a web-based data-science environment, work with other data scientists and machine learning engineers. So in the Search Bar at the top, search for StarCraft II Replay Analysis. Before you click the download button, you have to create an account. Its 100% free and quick to sign up. You can delete the account after if you like. After you created the account you can download the file.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40bc2750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40bc2750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Open Microsoft Excel and open the file you downloaded from Kaggle. Keep in mind that RStudio will not accept Excel CSV files. We will have to convert the file to XLSX. To do this we have to go to the file on the top left and select Export. On the Export section choose Workbook and Save As. Save the file where you can remeber on your file explorer.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40bc27502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40bc2750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f98760b02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f98760b02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Now that we have the file downloaded and saved. We can import the file to RStudio. So I want everyone to go on the Environments tab on the right and select the Import Dataset button. This is where you go to import files.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f98760b0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f98760b0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Does everyone have a computer up and turned 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f98760b02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f98760b02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Since we will be using an Excel sheet select From Excel.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faf625be6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faf625be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faf625be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faf625b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faf625be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faf625be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6faf625be6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6faf625be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faf625be6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6faf625be6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3de945f93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3de945f9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faf625be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faf625be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fc21bfd1f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fc21bfd1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3de945f93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73de945f93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6f98760b02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6f98760b0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73de945f9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73de945f9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6fc21bfd1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6fc21bfd1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fc8e622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fc8e622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40bc27502_2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40bc27502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40bc27502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40bc27502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4126a983e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4126a983e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b="1">
                <a:solidFill>
                  <a:srgbClr val="222222"/>
                </a:solidFill>
                <a:highlight>
                  <a:srgbClr val="FFFFFF"/>
                </a:highlight>
              </a:rPr>
              <a:t>Random forest</a:t>
            </a:r>
            <a:r>
              <a:rPr lang="en-GB" sz="1050">
                <a:solidFill>
                  <a:srgbClr val="222222"/>
                </a:solidFill>
                <a:highlight>
                  <a:srgbClr val="FFFFFF"/>
                </a:highlight>
              </a:rPr>
              <a:t> is a </a:t>
            </a:r>
            <a:r>
              <a:rPr lang="en-GB" sz="1050">
                <a:solidFill>
                  <a:srgbClr val="0B0080"/>
                </a:solidFill>
                <a:highlight>
                  <a:srgbClr val="FFFFFF"/>
                </a:highlight>
                <a:uFill>
                  <a:noFill/>
                </a:uFill>
                <a:hlinkClick r:id="rId3"/>
              </a:rPr>
              <a:t>statistical</a:t>
            </a:r>
            <a:r>
              <a:rPr lang="en-GB" sz="1050">
                <a:solidFill>
                  <a:srgbClr val="222222"/>
                </a:solidFill>
                <a:highlight>
                  <a:srgbClr val="FFFFFF"/>
                </a:highlight>
              </a:rPr>
              <a:t> </a:t>
            </a:r>
            <a:r>
              <a:rPr lang="en-GB" sz="1050">
                <a:solidFill>
                  <a:srgbClr val="0B0080"/>
                </a:solidFill>
                <a:highlight>
                  <a:srgbClr val="FFFFFF"/>
                </a:highlight>
                <a:uFill>
                  <a:noFill/>
                </a:uFill>
                <a:hlinkClick r:id="rId4"/>
              </a:rPr>
              <a:t>algorithm</a:t>
            </a:r>
            <a:r>
              <a:rPr lang="en-GB" sz="1050">
                <a:solidFill>
                  <a:srgbClr val="222222"/>
                </a:solidFill>
                <a:highlight>
                  <a:srgbClr val="FFFFFF"/>
                </a:highlight>
              </a:rPr>
              <a:t> that is used to cluster </a:t>
            </a:r>
            <a:r>
              <a:rPr lang="en-GB" sz="1050">
                <a:solidFill>
                  <a:srgbClr val="0B0080"/>
                </a:solidFill>
                <a:highlight>
                  <a:srgbClr val="FFFFFF"/>
                </a:highlight>
                <a:uFill>
                  <a:noFill/>
                </a:uFill>
                <a:hlinkClick r:id="rId5"/>
              </a:rPr>
              <a:t>points of data</a:t>
            </a:r>
            <a:r>
              <a:rPr lang="en-GB" sz="1050">
                <a:solidFill>
                  <a:srgbClr val="222222"/>
                </a:solidFill>
                <a:highlight>
                  <a:srgbClr val="FFFFFF"/>
                </a:highlight>
              </a:rPr>
              <a:t> in functional groups. When the data set is large and/or there are many </a:t>
            </a:r>
            <a:r>
              <a:rPr lang="en-GB" sz="1050">
                <a:solidFill>
                  <a:srgbClr val="0B0080"/>
                </a:solidFill>
                <a:highlight>
                  <a:srgbClr val="FFFFFF"/>
                </a:highlight>
                <a:uFill>
                  <a:noFill/>
                </a:uFill>
                <a:hlinkClick r:id="rId6"/>
              </a:rPr>
              <a:t>variables</a:t>
            </a:r>
            <a:r>
              <a:rPr lang="en-GB" sz="1050">
                <a:solidFill>
                  <a:srgbClr val="222222"/>
                </a:solidFill>
                <a:highlight>
                  <a:srgbClr val="FFFFFF"/>
                </a:highlight>
              </a:rPr>
              <a:t> it becomes difficult to cluster the data because not all variables can be taken into account, therefore the algorithm can also give a certain chance that a data point belongs in a certain group.</a:t>
            </a:r>
            <a:r>
              <a:rPr lang="en-GB" sz="1050">
                <a:solidFill>
                  <a:schemeClr val="dk1"/>
                </a:solidFill>
                <a:highlight>
                  <a:srgbClr val="FFFFFF"/>
                </a:highlight>
              </a:rPr>
              <a:t>Random Forest is one such very powerful ensembling machine learning algorithm which works by creating multiple decision trees and then combining the output generated by each of the decision trees. Decision tree is a classification model which works on the concept of information gain at every node. For all the data points, decision tree will try to classify data points at each of the nodes and check for information gain at each node. </a:t>
            </a:r>
            <a:r>
              <a:rPr lang="en-GB" sz="1050">
                <a:solidFill>
                  <a:srgbClr val="444444"/>
                </a:solidFill>
                <a:highlight>
                  <a:srgbClr val="FFFFFF"/>
                </a:highlight>
              </a:rPr>
              <a:t>-The first parameter specifies our formula: Species ~ . (we want to predict Species using each of the remaining columns of data).</a:t>
            </a:r>
            <a:endParaRPr sz="1050">
              <a:solidFill>
                <a:srgbClr val="444444"/>
              </a:solidFill>
              <a:highlight>
                <a:srgbClr val="FFFFFF"/>
              </a:highlight>
            </a:endParaRPr>
          </a:p>
          <a:p>
            <a:pPr marL="0" lvl="0" indent="0" algn="l" rtl="0">
              <a:spcBef>
                <a:spcPts val="0"/>
              </a:spcBef>
              <a:spcAft>
                <a:spcPts val="0"/>
              </a:spcAft>
              <a:buClr>
                <a:schemeClr val="dk1"/>
              </a:buClr>
              <a:buSzPts val="1100"/>
              <a:buFont typeface="Arial"/>
              <a:buNone/>
            </a:pPr>
            <a:r>
              <a:rPr lang="en-GB" sz="1050">
                <a:solidFill>
                  <a:srgbClr val="444444"/>
                </a:solidFill>
                <a:highlight>
                  <a:srgbClr val="FFFFFF"/>
                </a:highlight>
              </a:rPr>
              <a:t>–</a:t>
            </a:r>
            <a:r>
              <a:rPr lang="en-GB" sz="1050" i="1">
                <a:solidFill>
                  <a:srgbClr val="444444"/>
                </a:solidFill>
                <a:highlight>
                  <a:srgbClr val="FFFFFF"/>
                </a:highlight>
              </a:rPr>
              <a:t>ntree</a:t>
            </a:r>
            <a:r>
              <a:rPr lang="en-GB" sz="1050">
                <a:solidFill>
                  <a:srgbClr val="444444"/>
                </a:solidFill>
                <a:highlight>
                  <a:srgbClr val="FFFFFF"/>
                </a:highlight>
              </a:rPr>
              <a:t> defines the number of trees to be generated. It is typical to test a range of values for this parameter (i.e. 100,200,300,400,500) and choose the one that minimises the OOB estimate of error rate.</a:t>
            </a:r>
            <a:endParaRPr sz="1050">
              <a:solidFill>
                <a:srgbClr val="444444"/>
              </a:solidFill>
              <a:highlight>
                <a:srgbClr val="FFFFFF"/>
              </a:highlight>
            </a:endParaRPr>
          </a:p>
          <a:p>
            <a:pPr marL="0" lvl="0" indent="0" algn="l" rtl="0">
              <a:spcBef>
                <a:spcPts val="0"/>
              </a:spcBef>
              <a:spcAft>
                <a:spcPts val="0"/>
              </a:spcAft>
              <a:buClr>
                <a:schemeClr val="dk1"/>
              </a:buClr>
              <a:buSzPts val="1100"/>
              <a:buFont typeface="Arial"/>
              <a:buNone/>
            </a:pPr>
            <a:r>
              <a:rPr lang="en-GB" sz="1050">
                <a:solidFill>
                  <a:srgbClr val="444444"/>
                </a:solidFill>
                <a:highlight>
                  <a:srgbClr val="FFFFFF"/>
                </a:highlight>
              </a:rPr>
              <a:t>–</a:t>
            </a:r>
            <a:r>
              <a:rPr lang="en-GB" sz="1050" i="1">
                <a:solidFill>
                  <a:srgbClr val="444444"/>
                </a:solidFill>
                <a:highlight>
                  <a:srgbClr val="FFFFFF"/>
                </a:highlight>
              </a:rPr>
              <a:t>mtry</a:t>
            </a:r>
            <a:r>
              <a:rPr lang="en-GB" sz="1050">
                <a:solidFill>
                  <a:srgbClr val="444444"/>
                </a:solidFill>
                <a:highlight>
                  <a:srgbClr val="FFFFFF"/>
                </a:highlight>
              </a:rPr>
              <a:t> is the number of features used in the construction of each tree. These features are selected at random, which is where the “random” in “random forests” comes from. The default value for this parameter, when performing classification, is sqrt(number of features).</a:t>
            </a:r>
            <a:endParaRPr sz="1050">
              <a:solidFill>
                <a:srgbClr val="444444"/>
              </a:solidFill>
              <a:highlight>
                <a:srgbClr val="FFFFFF"/>
              </a:highlight>
            </a:endParaRPr>
          </a:p>
          <a:p>
            <a:pPr marL="0" lvl="0" indent="0" algn="l" rtl="0">
              <a:spcBef>
                <a:spcPts val="0"/>
              </a:spcBef>
              <a:spcAft>
                <a:spcPts val="0"/>
              </a:spcAft>
              <a:buNone/>
            </a:pPr>
            <a:r>
              <a:rPr lang="en-GB" sz="1050">
                <a:solidFill>
                  <a:srgbClr val="444444"/>
                </a:solidFill>
                <a:highlight>
                  <a:srgbClr val="FFFFFF"/>
                </a:highlight>
              </a:rPr>
              <a:t>–</a:t>
            </a:r>
            <a:r>
              <a:rPr lang="en-GB" sz="1050" i="1">
                <a:solidFill>
                  <a:srgbClr val="444444"/>
                </a:solidFill>
                <a:highlight>
                  <a:srgbClr val="FFFFFF"/>
                </a:highlight>
              </a:rPr>
              <a:t>importance</a:t>
            </a:r>
            <a:r>
              <a:rPr lang="en-GB" sz="1050">
                <a:solidFill>
                  <a:srgbClr val="444444"/>
                </a:solidFill>
                <a:highlight>
                  <a:srgbClr val="FFFFFF"/>
                </a:highlight>
              </a:rPr>
              <a:t> enables the algorithm to calculate variable importance.</a:t>
            </a:r>
            <a:endParaRPr sz="1050">
              <a:solidFill>
                <a:schemeClr val="dk1"/>
              </a:solidFill>
              <a:highlight>
                <a:srgbClr val="FFFFFF"/>
              </a:highligh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fc8e622c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fc8e622c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740bc27502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740bc27502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6fc8e622c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6fc8e622c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a:solidFill>
                  <a:schemeClr val="dk1"/>
                </a:solidFill>
                <a:highlight>
                  <a:srgbClr val="FFFFFF"/>
                </a:highlight>
              </a:rPr>
              <a:t>table() creates tabular results of categorical variables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740bc27502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740bc2750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73de945f9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73de945f9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 is a programming language and free software environment which is used for developing statistical and graphical software and data analysis. It’s a powerful suite of software for data manipulation, calculation and graphical display. When classifying the language, following are several of R’s specialties: It’s Imperative, Functional, Procedural, Reflective, Array and Object-Oriented. R is also a dynamically typed language, meaning we can change parts as we are using the program. </a:t>
            </a:r>
            <a:endParaRPr/>
          </a:p>
          <a:p>
            <a:pPr marL="0" lvl="0" indent="0" algn="l" rtl="0">
              <a:spcBef>
                <a:spcPts val="0"/>
              </a:spcBef>
              <a:spcAft>
                <a:spcPts val="0"/>
              </a:spcAft>
              <a:buNone/>
            </a:pPr>
            <a:r>
              <a:rPr lang="en-GB"/>
              <a:t>Next, below are the names of the datatypes in R along with some examples. Those in bold are what R names its datatypes exactly, meanwhile we might see a second proper name for the top few as well. R’s Logical has only two actual values: true and false, so we might also think about it as booleans. Meanwhile, R’s character can hold single letter character values and also longer strings. The third one, R’s numeric can hold decimal numbers and whole numbers, so a similar datatype from other programming languages is the float. Right underneath is R’s integer, but to claim a number value as an integer it needs to be written with a capital L. The next one is R’s complex which looks similar to saving formulas. The last one is R’s raw which is used for saving bytes of data. The example value turns “Pi” into two bytes, byte 50 and 69.</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6fc8e622c7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6fc8e622c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6fc8e622c7_4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6fc8e622c7_4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fc8e622c7_4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fc8e622c7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6fc8e622c7_4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6fc8e622c7_4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3de945f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3de945f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3de945f9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3de945f9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740bc27502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740bc27502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70afab3ee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70afab3e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222222"/>
                </a:solidFill>
                <a:highlight>
                  <a:srgbClr val="FFFFFF"/>
                </a:highlight>
              </a:rPr>
              <a:t> Regression is used to predict the value of a continuous variable Y based on one or more input predictor variables X. The </a:t>
            </a:r>
            <a:r>
              <a:rPr lang="en-GB" sz="1200" b="1">
                <a:solidFill>
                  <a:srgbClr val="222222"/>
                </a:solidFill>
                <a:highlight>
                  <a:srgbClr val="FFFFFF"/>
                </a:highlight>
              </a:rPr>
              <a:t>aim</a:t>
            </a:r>
            <a:r>
              <a:rPr lang="en-GB" sz="1200">
                <a:solidFill>
                  <a:srgbClr val="222222"/>
                </a:solidFill>
                <a:highlight>
                  <a:srgbClr val="FFFFFF"/>
                </a:highlight>
              </a:rPr>
              <a:t> is to establish a mathematical formula between the the response variable (Y) and the predictor variables (Xs).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3de945f93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3de945f9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Continuing on about assigning a variable, first to notice, the number sign ‘#’ is the comment symbol in the R language. Now, there are three ways to assign a variable. — &lt;less than &gt;greater</a:t>
            </a:r>
            <a:endParaRPr/>
          </a:p>
          <a:p>
            <a:pPr marL="0" lvl="0" indent="0" algn="l" rtl="0">
              <a:spcBef>
                <a:spcPts val="0"/>
              </a:spcBef>
              <a:spcAft>
                <a:spcPts val="0"/>
              </a:spcAft>
              <a:buNone/>
            </a:pPr>
            <a:r>
              <a:rPr lang="en-GB"/>
              <a:t>Meanwhile We cannot declare a variable’s datatype, but can ask for the datatype of its value or values. Meanwhile as I said R is dynamical, an example of what I mean, the variables’ datatype can change as it is used during a running program. On the right side is two examples of search and listing the variables. The first one would list all variables that are still available. A variable can be removed and afterwards isn’t available anymore. The second example of listing variables would find and list all except variables that start with a dot.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3de945f9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3de945f9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de945f93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de945f93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3de945f93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3de945f93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3de945f93_3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3de945f93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kaggle.co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github.com/humbleguidant/RWorkshop"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r-project.org/"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rstudio.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r-project.org/about.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9OHn5ZF4Uo"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628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9600">
                <a:latin typeface="Pacifico"/>
                <a:ea typeface="Pacifico"/>
                <a:cs typeface="Pacifico"/>
                <a:sym typeface="Pacifico"/>
              </a:rPr>
              <a:t>R</a:t>
            </a:r>
            <a:endParaRPr sz="9600">
              <a:latin typeface="Pacifico"/>
              <a:ea typeface="Pacifico"/>
              <a:cs typeface="Pacifico"/>
              <a:sym typeface="Pacifico"/>
            </a:endParaRPr>
          </a:p>
          <a:p>
            <a:pPr marL="0" lvl="0" indent="0" algn="ctr" rtl="0">
              <a:spcBef>
                <a:spcPts val="0"/>
              </a:spcBef>
              <a:spcAft>
                <a:spcPts val="0"/>
              </a:spcAft>
              <a:buNone/>
            </a:pPr>
            <a:r>
              <a:rPr lang="en-GB" sz="6000"/>
              <a:t>Programming Language</a:t>
            </a:r>
            <a:endParaRPr sz="6000"/>
          </a:p>
        </p:txBody>
      </p:sp>
      <p:sp>
        <p:nvSpPr>
          <p:cNvPr id="55" name="Google Shape;55;p13"/>
          <p:cNvSpPr txBox="1">
            <a:spLocks noGrp="1"/>
          </p:cNvSpPr>
          <p:nvPr>
            <p:ph type="subTitle" idx="1"/>
          </p:nvPr>
        </p:nvSpPr>
        <p:spPr>
          <a:xfrm>
            <a:off x="311700" y="36813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By Daniel Rozek, Aubrey Nickerson, Chris Mazur, Jack Humphrey, Helder Necker, Jesse Ayers</a:t>
            </a:r>
            <a:endParaRPr/>
          </a:p>
        </p:txBody>
      </p:sp>
      <p:pic>
        <p:nvPicPr>
          <p:cNvPr id="56" name="Google Shape;56;p13"/>
          <p:cNvPicPr preferRelativeResize="0"/>
          <p:nvPr/>
        </p:nvPicPr>
        <p:blipFill>
          <a:blip r:embed="rId3">
            <a:alphaModFix/>
          </a:blip>
          <a:stretch>
            <a:fillRect/>
          </a:stretch>
        </p:blipFill>
        <p:spPr>
          <a:xfrm>
            <a:off x="-5" y="0"/>
            <a:ext cx="3390024" cy="2571750"/>
          </a:xfrm>
          <a:prstGeom prst="rect">
            <a:avLst/>
          </a:prstGeom>
          <a:noFill/>
          <a:ln>
            <a:noFill/>
          </a:ln>
        </p:spPr>
      </p:pic>
      <p:pic>
        <p:nvPicPr>
          <p:cNvPr id="57" name="Google Shape;57;p13"/>
          <p:cNvPicPr preferRelativeResize="0"/>
          <p:nvPr/>
        </p:nvPicPr>
        <p:blipFill>
          <a:blip r:embed="rId3">
            <a:alphaModFix/>
          </a:blip>
          <a:stretch>
            <a:fillRect/>
          </a:stretch>
        </p:blipFill>
        <p:spPr>
          <a:xfrm>
            <a:off x="5753970" y="0"/>
            <a:ext cx="3390024" cy="257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Supervised Learning:</a:t>
            </a:r>
            <a:br>
              <a:rPr lang="en-GB"/>
            </a:br>
            <a:r>
              <a:rPr lang="en-GB"/>
              <a:t>Teachers, Builders, and Programmers</a:t>
            </a:r>
            <a:endParaRPr/>
          </a:p>
        </p:txBody>
      </p:sp>
      <p:sp>
        <p:nvSpPr>
          <p:cNvPr id="125" name="Google Shape;125;p22"/>
          <p:cNvSpPr txBox="1">
            <a:spLocks noGrp="1"/>
          </p:cNvSpPr>
          <p:nvPr>
            <p:ph type="body" idx="1"/>
          </p:nvPr>
        </p:nvSpPr>
        <p:spPr>
          <a:xfrm>
            <a:off x="311700" y="1584675"/>
            <a:ext cx="8520600" cy="298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Uses labeled data!</a:t>
            </a:r>
            <a:endParaRPr/>
          </a:p>
          <a:p>
            <a:pPr marL="0" lvl="0" indent="0" algn="l" rtl="0">
              <a:spcBef>
                <a:spcPts val="1600"/>
              </a:spcBef>
              <a:spcAft>
                <a:spcPts val="0"/>
              </a:spcAft>
              <a:buNone/>
            </a:pPr>
            <a:r>
              <a:rPr lang="en-GB"/>
              <a:t>Teachers - Can’t really “teach,” but can test!</a:t>
            </a:r>
            <a:endParaRPr/>
          </a:p>
          <a:p>
            <a:pPr marL="0" lvl="0" indent="0" algn="l" rtl="0">
              <a:spcBef>
                <a:spcPts val="1600"/>
              </a:spcBef>
              <a:spcAft>
                <a:spcPts val="0"/>
              </a:spcAft>
              <a:buNone/>
            </a:pPr>
            <a:r>
              <a:rPr lang="en-GB"/>
              <a:t>Builders - Creates bots based on best results and modifies, discards bots with worse results.</a:t>
            </a:r>
            <a:endParaRPr/>
          </a:p>
          <a:p>
            <a:pPr marL="0" lvl="0" indent="0" algn="l" rtl="0">
              <a:spcBef>
                <a:spcPts val="1600"/>
              </a:spcBef>
              <a:spcAft>
                <a:spcPts val="1600"/>
              </a:spcAft>
              <a:buNone/>
            </a:pPr>
            <a:r>
              <a:rPr lang="en-GB"/>
              <a:t>Programmers - Can observe outcomes, but may not truly understand the function under the surface.</a:t>
            </a:r>
            <a:endParaRPr/>
          </a:p>
        </p:txBody>
      </p:sp>
      <p:pic>
        <p:nvPicPr>
          <p:cNvPr id="126" name="Google Shape;126;p22"/>
          <p:cNvPicPr preferRelativeResize="0"/>
          <p:nvPr/>
        </p:nvPicPr>
        <p:blipFill>
          <a:blip r:embed="rId3">
            <a:alphaModFix/>
          </a:blip>
          <a:stretch>
            <a:fillRect/>
          </a:stretch>
        </p:blipFill>
        <p:spPr>
          <a:xfrm>
            <a:off x="6442125" y="3"/>
            <a:ext cx="5184175" cy="2685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Predictive Modeling</a:t>
            </a:r>
            <a:endParaRPr/>
          </a:p>
        </p:txBody>
      </p:sp>
      <p:sp>
        <p:nvSpPr>
          <p:cNvPr id="132" name="Google Shape;132;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Aspect of Supervised Learning</a:t>
            </a:r>
            <a:endParaRPr/>
          </a:p>
          <a:p>
            <a:pPr marL="457200" lvl="0" indent="-342900" algn="l" rtl="0">
              <a:spcBef>
                <a:spcPts val="0"/>
              </a:spcBef>
              <a:spcAft>
                <a:spcPts val="0"/>
              </a:spcAft>
              <a:buSzPts val="1800"/>
              <a:buChar char="●"/>
            </a:pPr>
            <a:r>
              <a:rPr lang="en-GB"/>
              <a:t>What is it? Developing a model with historical data to make predictions on new data.</a:t>
            </a:r>
            <a:endParaRPr/>
          </a:p>
          <a:p>
            <a:pPr marL="457200" lvl="0" indent="-342900" algn="l" rtl="0">
              <a:spcBef>
                <a:spcPts val="0"/>
              </a:spcBef>
              <a:spcAft>
                <a:spcPts val="0"/>
              </a:spcAft>
              <a:buSzPts val="1800"/>
              <a:buChar char="●"/>
            </a:pPr>
            <a:r>
              <a:rPr lang="en-GB"/>
              <a:t>Generally divided into Classification and Regression models.</a:t>
            </a:r>
            <a:endParaRPr/>
          </a:p>
          <a:p>
            <a:pPr marL="0" lvl="0" indent="0" algn="l" rtl="0">
              <a:spcBef>
                <a:spcPts val="1600"/>
              </a:spcBef>
              <a:spcAft>
                <a:spcPts val="0"/>
              </a:spcAft>
              <a:buNone/>
            </a:pPr>
            <a:r>
              <a:rPr lang="en-GB"/>
              <a:t>Typical output of a Classification model: Classes, ie. animal recognition in image.</a:t>
            </a:r>
            <a:endParaRPr/>
          </a:p>
          <a:p>
            <a:pPr marL="0" lvl="0" indent="0" algn="l" rtl="0">
              <a:spcBef>
                <a:spcPts val="1600"/>
              </a:spcBef>
              <a:spcAft>
                <a:spcPts val="0"/>
              </a:spcAft>
              <a:buNone/>
            </a:pPr>
            <a:r>
              <a:rPr lang="en-GB"/>
              <a:t>Typical output of a Regression model: Real numbers, ie. predict prices given some input.</a:t>
            </a:r>
            <a:endParaRPr/>
          </a:p>
          <a:p>
            <a:pPr marL="2743200" lvl="0" indent="0" algn="l" rtl="0">
              <a:spcBef>
                <a:spcPts val="1600"/>
              </a:spcBef>
              <a:spcAft>
                <a:spcPts val="1600"/>
              </a:spcAft>
              <a:buNone/>
            </a:pPr>
            <a:r>
              <a:rPr lang="en-GB"/>
              <a:t>Qualitative vs Quantitative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Unsupervised Learning</a:t>
            </a:r>
            <a:endParaRPr/>
          </a:p>
        </p:txBody>
      </p:sp>
      <p:sp>
        <p:nvSpPr>
          <p:cNvPr id="138" name="Google Shape;138;p24"/>
          <p:cNvSpPr txBox="1">
            <a:spLocks noGrp="1"/>
          </p:cNvSpPr>
          <p:nvPr>
            <p:ph type="body" idx="1"/>
          </p:nvPr>
        </p:nvSpPr>
        <p:spPr>
          <a:xfrm>
            <a:off x="311700" y="1152475"/>
            <a:ext cx="8520600" cy="3416400"/>
          </a:xfrm>
          <a:prstGeom prst="rect">
            <a:avLst/>
          </a:prstGeom>
        </p:spPr>
        <p:txBody>
          <a:bodyPr spcFirstLastPara="1" wrap="square" lIns="91425" tIns="90000" rIns="91425" bIns="91425" anchor="t" anchorCtr="0">
            <a:noAutofit/>
          </a:bodyPr>
          <a:lstStyle/>
          <a:p>
            <a:pPr marL="457200" lvl="0" indent="-342900" algn="l" rtl="0">
              <a:spcBef>
                <a:spcPts val="0"/>
              </a:spcBef>
              <a:spcAft>
                <a:spcPts val="0"/>
              </a:spcAft>
              <a:buSzPts val="1800"/>
              <a:buChar char="●"/>
            </a:pPr>
            <a:r>
              <a:rPr lang="en-GB"/>
              <a:t>Data in training set is </a:t>
            </a:r>
            <a:r>
              <a:rPr lang="en-GB" i="1"/>
              <a:t>not </a:t>
            </a:r>
            <a:r>
              <a:rPr lang="en-GB"/>
              <a:t>labeled</a:t>
            </a:r>
            <a:endParaRPr/>
          </a:p>
          <a:p>
            <a:pPr marL="457200" lvl="0" indent="-342900" algn="l" rtl="0">
              <a:spcBef>
                <a:spcPts val="0"/>
              </a:spcBef>
              <a:spcAft>
                <a:spcPts val="0"/>
              </a:spcAft>
              <a:buSzPts val="1800"/>
              <a:buChar char="●"/>
            </a:pPr>
            <a:r>
              <a:rPr lang="en-GB"/>
              <a:t>Without labels, accuracy is not an analyzed metric</a:t>
            </a:r>
            <a:endParaRPr/>
          </a:p>
          <a:p>
            <a:pPr marL="457200" lvl="0" indent="-342900" algn="l" rtl="0">
              <a:spcBef>
                <a:spcPts val="0"/>
              </a:spcBef>
              <a:spcAft>
                <a:spcPts val="0"/>
              </a:spcAft>
              <a:buSzPts val="1800"/>
              <a:buChar char="●"/>
            </a:pPr>
            <a:r>
              <a:rPr lang="en-GB"/>
              <a:t>May discover information that is not/less visible to a human observer</a:t>
            </a:r>
            <a:endParaRPr/>
          </a:p>
          <a:p>
            <a:pPr marL="457200" lvl="0" indent="-342900" algn="l" rtl="0">
              <a:spcBef>
                <a:spcPts val="0"/>
              </a:spcBef>
              <a:spcAft>
                <a:spcPts val="0"/>
              </a:spcAft>
              <a:buSzPts val="1800"/>
              <a:buChar char="●"/>
            </a:pPr>
            <a:r>
              <a:rPr lang="en-GB"/>
              <a:t>Aim is to find results such as clusters, groups, density</a:t>
            </a:r>
            <a:endParaRPr/>
          </a:p>
        </p:txBody>
      </p:sp>
      <p:pic>
        <p:nvPicPr>
          <p:cNvPr id="139" name="Google Shape;139;p24"/>
          <p:cNvPicPr preferRelativeResize="0"/>
          <p:nvPr/>
        </p:nvPicPr>
        <p:blipFill>
          <a:blip r:embed="rId3">
            <a:alphaModFix/>
          </a:blip>
          <a:stretch>
            <a:fillRect/>
          </a:stretch>
        </p:blipFill>
        <p:spPr>
          <a:xfrm>
            <a:off x="2123450" y="2473625"/>
            <a:ext cx="4897078" cy="266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Bias and Variance</a:t>
            </a:r>
            <a:endParaRPr/>
          </a:p>
        </p:txBody>
      </p:sp>
      <p:sp>
        <p:nvSpPr>
          <p:cNvPr id="145" name="Google Shape;14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Bias is simplifying assumptions made by the model to make function easier to learn.</a:t>
            </a:r>
            <a:endParaRPr/>
          </a:p>
          <a:p>
            <a:pPr marL="0" lvl="0" indent="0" algn="l" rtl="0">
              <a:spcBef>
                <a:spcPts val="1600"/>
              </a:spcBef>
              <a:spcAft>
                <a:spcPts val="0"/>
              </a:spcAft>
              <a:buNone/>
            </a:pPr>
            <a:r>
              <a:rPr lang="en-GB"/>
              <a:t>Variance is the amount that the function’s estimate will change depending on the training data used.</a:t>
            </a:r>
            <a:endParaRPr/>
          </a:p>
          <a:p>
            <a:pPr marL="0" lvl="0" indent="0" algn="l" rtl="0">
              <a:spcBef>
                <a:spcPts val="1600"/>
              </a:spcBef>
              <a:spcAft>
                <a:spcPts val="1600"/>
              </a:spcAft>
              <a:buNone/>
            </a:pPr>
            <a:endParaRPr/>
          </a:p>
        </p:txBody>
      </p:sp>
      <p:pic>
        <p:nvPicPr>
          <p:cNvPr id="146" name="Google Shape;146;p25"/>
          <p:cNvPicPr preferRelativeResize="0"/>
          <p:nvPr/>
        </p:nvPicPr>
        <p:blipFill>
          <a:blip r:embed="rId3">
            <a:alphaModFix/>
          </a:blip>
          <a:stretch>
            <a:fillRect/>
          </a:stretch>
        </p:blipFill>
        <p:spPr>
          <a:xfrm>
            <a:off x="1138225" y="2792475"/>
            <a:ext cx="6867525" cy="2190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Bias and Variance</a:t>
            </a:r>
            <a:endParaRPr/>
          </a:p>
        </p:txBody>
      </p:sp>
      <p:pic>
        <p:nvPicPr>
          <p:cNvPr id="152" name="Google Shape;152;p26"/>
          <p:cNvPicPr preferRelativeResize="0"/>
          <p:nvPr/>
        </p:nvPicPr>
        <p:blipFill>
          <a:blip r:embed="rId3">
            <a:alphaModFix/>
          </a:blip>
          <a:stretch>
            <a:fillRect/>
          </a:stretch>
        </p:blipFill>
        <p:spPr>
          <a:xfrm>
            <a:off x="1138225" y="1017725"/>
            <a:ext cx="6867525" cy="2190750"/>
          </a:xfrm>
          <a:prstGeom prst="rect">
            <a:avLst/>
          </a:prstGeom>
          <a:noFill/>
          <a:ln>
            <a:noFill/>
          </a:ln>
        </p:spPr>
      </p:pic>
      <p:pic>
        <p:nvPicPr>
          <p:cNvPr id="153" name="Google Shape;153;p26"/>
          <p:cNvPicPr preferRelativeResize="0"/>
          <p:nvPr/>
        </p:nvPicPr>
        <p:blipFill>
          <a:blip r:embed="rId4">
            <a:alphaModFix/>
          </a:blip>
          <a:stretch>
            <a:fillRect/>
          </a:stretch>
        </p:blipFill>
        <p:spPr>
          <a:xfrm>
            <a:off x="1171550" y="3143688"/>
            <a:ext cx="6800850" cy="2066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311700" y="1549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Introduction to RStudio</a:t>
            </a:r>
            <a:endParaRPr/>
          </a:p>
        </p:txBody>
      </p:sp>
      <p:sp>
        <p:nvSpPr>
          <p:cNvPr id="159" name="Google Shape;159;p27"/>
          <p:cNvSpPr txBox="1">
            <a:spLocks noGrp="1"/>
          </p:cNvSpPr>
          <p:nvPr>
            <p:ph type="body" idx="1"/>
          </p:nvPr>
        </p:nvSpPr>
        <p:spPr>
          <a:xfrm>
            <a:off x="311700" y="727650"/>
            <a:ext cx="8520600" cy="50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Your workstation should look similar to this after you installed RStudio</a:t>
            </a:r>
            <a:endParaRPr/>
          </a:p>
        </p:txBody>
      </p:sp>
      <p:pic>
        <p:nvPicPr>
          <p:cNvPr id="160" name="Google Shape;160;p27"/>
          <p:cNvPicPr preferRelativeResize="0"/>
          <p:nvPr/>
        </p:nvPicPr>
        <p:blipFill>
          <a:blip r:embed="rId3">
            <a:alphaModFix/>
          </a:blip>
          <a:stretch>
            <a:fillRect/>
          </a:stretch>
        </p:blipFill>
        <p:spPr>
          <a:xfrm>
            <a:off x="1231050" y="1230750"/>
            <a:ext cx="6721201" cy="3792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133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Importing Data to RStudio</a:t>
            </a:r>
            <a:endParaRPr/>
          </a:p>
        </p:txBody>
      </p:sp>
      <p:sp>
        <p:nvSpPr>
          <p:cNvPr id="166" name="Google Shape;166;p28"/>
          <p:cNvSpPr txBox="1">
            <a:spLocks noGrp="1"/>
          </p:cNvSpPr>
          <p:nvPr>
            <p:ph type="body" idx="1"/>
          </p:nvPr>
        </p:nvSpPr>
        <p:spPr>
          <a:xfrm>
            <a:off x="311700" y="7559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u="sng">
                <a:solidFill>
                  <a:schemeClr val="hlink"/>
                </a:solidFill>
                <a:hlinkClick r:id="rId3"/>
              </a:rPr>
              <a:t>https://www.kaggle.com/</a:t>
            </a:r>
            <a:endParaRPr/>
          </a:p>
          <a:p>
            <a:pPr marL="457200" lvl="0" indent="-342900" algn="l" rtl="0">
              <a:spcBef>
                <a:spcPts val="0"/>
              </a:spcBef>
              <a:spcAft>
                <a:spcPts val="0"/>
              </a:spcAft>
              <a:buSzPts val="1800"/>
              <a:buChar char="●"/>
            </a:pPr>
            <a:r>
              <a:rPr lang="en-GB"/>
              <a:t>In the Search bar at the top, search for </a:t>
            </a:r>
            <a:r>
              <a:rPr lang="en-GB" i="1"/>
              <a:t>Starcraft II Replay Analysis</a:t>
            </a:r>
            <a:r>
              <a:rPr lang="en-GB"/>
              <a:t> </a:t>
            </a:r>
            <a:endParaRPr/>
          </a:p>
          <a:p>
            <a:pPr marL="457200" lvl="0" indent="0" algn="l" rtl="0">
              <a:spcBef>
                <a:spcPts val="1600"/>
              </a:spcBef>
              <a:spcAft>
                <a:spcPts val="1600"/>
              </a:spcAft>
              <a:buNone/>
            </a:pPr>
            <a:r>
              <a:rPr lang="en-GB"/>
              <a:t> </a:t>
            </a:r>
            <a:endParaRPr/>
          </a:p>
        </p:txBody>
      </p:sp>
      <p:pic>
        <p:nvPicPr>
          <p:cNvPr id="167" name="Google Shape;167;p28"/>
          <p:cNvPicPr preferRelativeResize="0"/>
          <p:nvPr/>
        </p:nvPicPr>
        <p:blipFill>
          <a:blip r:embed="rId4">
            <a:alphaModFix/>
          </a:blip>
          <a:stretch>
            <a:fillRect/>
          </a:stretch>
        </p:blipFill>
        <p:spPr>
          <a:xfrm>
            <a:off x="212450" y="1633025"/>
            <a:ext cx="8719099" cy="1284100"/>
          </a:xfrm>
          <a:prstGeom prst="rect">
            <a:avLst/>
          </a:prstGeom>
          <a:noFill/>
          <a:ln>
            <a:noFill/>
          </a:ln>
        </p:spPr>
      </p:pic>
      <p:pic>
        <p:nvPicPr>
          <p:cNvPr id="168" name="Google Shape;168;p28"/>
          <p:cNvPicPr preferRelativeResize="0"/>
          <p:nvPr/>
        </p:nvPicPr>
        <p:blipFill>
          <a:blip r:embed="rId5">
            <a:alphaModFix/>
          </a:blip>
          <a:stretch>
            <a:fillRect/>
          </a:stretch>
        </p:blipFill>
        <p:spPr>
          <a:xfrm>
            <a:off x="0" y="2554304"/>
            <a:ext cx="9144002" cy="2589196"/>
          </a:xfrm>
          <a:prstGeom prst="rect">
            <a:avLst/>
          </a:prstGeom>
          <a:noFill/>
          <a:ln>
            <a:noFill/>
          </a:ln>
        </p:spPr>
      </p:pic>
      <p:sp>
        <p:nvSpPr>
          <p:cNvPr id="169" name="Google Shape;169;p28"/>
          <p:cNvSpPr txBox="1"/>
          <p:nvPr/>
        </p:nvSpPr>
        <p:spPr>
          <a:xfrm>
            <a:off x="5263775" y="4011500"/>
            <a:ext cx="566100" cy="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8"/>
          <p:cNvSpPr txBox="1"/>
          <p:nvPr/>
        </p:nvSpPr>
        <p:spPr>
          <a:xfrm>
            <a:off x="5277925" y="3990275"/>
            <a:ext cx="693300" cy="2547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28"/>
          <p:cNvSpPr txBox="1"/>
          <p:nvPr/>
        </p:nvSpPr>
        <p:spPr>
          <a:xfrm>
            <a:off x="8030175" y="2504800"/>
            <a:ext cx="693300" cy="445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311700" y="179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Importing Data to RStudio </a:t>
            </a:r>
            <a:endParaRPr/>
          </a:p>
        </p:txBody>
      </p:sp>
      <p:sp>
        <p:nvSpPr>
          <p:cNvPr id="177" name="Google Shape;177;p29"/>
          <p:cNvSpPr txBox="1">
            <a:spLocks noGrp="1"/>
          </p:cNvSpPr>
          <p:nvPr>
            <p:ph type="body" idx="1"/>
          </p:nvPr>
        </p:nvSpPr>
        <p:spPr>
          <a:xfrm>
            <a:off x="311700" y="9021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Go to file and export to change the file type.</a:t>
            </a:r>
            <a:endParaRPr/>
          </a:p>
          <a:p>
            <a:pPr marL="457200" lvl="0" indent="-342900" algn="l" rtl="0">
              <a:spcBef>
                <a:spcPts val="0"/>
              </a:spcBef>
              <a:spcAft>
                <a:spcPts val="0"/>
              </a:spcAft>
              <a:buSzPts val="1800"/>
              <a:buChar char="●"/>
            </a:pPr>
            <a:r>
              <a:rPr lang="en-GB"/>
              <a:t>RStudio is not able to work with CSV Excel files. </a:t>
            </a:r>
            <a:endParaRPr/>
          </a:p>
        </p:txBody>
      </p:sp>
      <p:pic>
        <p:nvPicPr>
          <p:cNvPr id="178" name="Google Shape;178;p29"/>
          <p:cNvPicPr preferRelativeResize="0"/>
          <p:nvPr/>
        </p:nvPicPr>
        <p:blipFill>
          <a:blip r:embed="rId3">
            <a:alphaModFix/>
          </a:blip>
          <a:stretch>
            <a:fillRect/>
          </a:stretch>
        </p:blipFill>
        <p:spPr>
          <a:xfrm>
            <a:off x="0" y="1858650"/>
            <a:ext cx="9143999" cy="3284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311700" y="164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Importing Data to RStudio (Alternative way) </a:t>
            </a:r>
            <a:endParaRPr/>
          </a:p>
        </p:txBody>
      </p:sp>
      <p:sp>
        <p:nvSpPr>
          <p:cNvPr id="184" name="Google Shape;184;p30"/>
          <p:cNvSpPr txBox="1">
            <a:spLocks noGrp="1"/>
          </p:cNvSpPr>
          <p:nvPr>
            <p:ph type="body" idx="1"/>
          </p:nvPr>
        </p:nvSpPr>
        <p:spPr>
          <a:xfrm>
            <a:off x="311700" y="73702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If you do not have Microsoft Excel then go to the link below</a:t>
            </a:r>
            <a:endParaRPr/>
          </a:p>
          <a:p>
            <a:pPr marL="457200" lvl="0" indent="-342900" algn="l" rtl="0">
              <a:spcBef>
                <a:spcPts val="0"/>
              </a:spcBef>
              <a:spcAft>
                <a:spcPts val="0"/>
              </a:spcAft>
              <a:buSzPts val="1800"/>
              <a:buChar char="●"/>
            </a:pPr>
            <a:r>
              <a:rPr lang="en-GB" u="sng">
                <a:solidFill>
                  <a:schemeClr val="hlink"/>
                </a:solidFill>
                <a:hlinkClick r:id="rId3"/>
              </a:rPr>
              <a:t>https://github.com/humbleguidant/RWorkshop</a:t>
            </a:r>
            <a:endParaRPr/>
          </a:p>
        </p:txBody>
      </p:sp>
      <p:pic>
        <p:nvPicPr>
          <p:cNvPr id="185" name="Google Shape;185;p30"/>
          <p:cNvPicPr preferRelativeResize="0"/>
          <p:nvPr/>
        </p:nvPicPr>
        <p:blipFill>
          <a:blip r:embed="rId4">
            <a:alphaModFix/>
          </a:blip>
          <a:stretch>
            <a:fillRect/>
          </a:stretch>
        </p:blipFill>
        <p:spPr>
          <a:xfrm>
            <a:off x="0" y="1675250"/>
            <a:ext cx="9143999" cy="3416400"/>
          </a:xfrm>
          <a:prstGeom prst="rect">
            <a:avLst/>
          </a:prstGeom>
          <a:noFill/>
          <a:ln>
            <a:noFill/>
          </a:ln>
        </p:spPr>
      </p:pic>
      <p:sp>
        <p:nvSpPr>
          <p:cNvPr id="186" name="Google Shape;186;p30"/>
          <p:cNvSpPr txBox="1"/>
          <p:nvPr/>
        </p:nvSpPr>
        <p:spPr>
          <a:xfrm>
            <a:off x="2023450" y="3862925"/>
            <a:ext cx="962100" cy="290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311700" y="138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Importing Data to RStudio </a:t>
            </a:r>
            <a:endParaRPr/>
          </a:p>
        </p:txBody>
      </p:sp>
      <p:sp>
        <p:nvSpPr>
          <p:cNvPr id="192" name="Google Shape;192;p31"/>
          <p:cNvSpPr txBox="1">
            <a:spLocks noGrp="1"/>
          </p:cNvSpPr>
          <p:nvPr>
            <p:ph type="body" idx="1"/>
          </p:nvPr>
        </p:nvSpPr>
        <p:spPr>
          <a:xfrm>
            <a:off x="311700" y="711575"/>
            <a:ext cx="8520600" cy="765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Click the </a:t>
            </a:r>
            <a:r>
              <a:rPr lang="en-GB" i="1"/>
              <a:t>Import Dataset </a:t>
            </a:r>
            <a:r>
              <a:rPr lang="en-GB"/>
              <a:t>button.</a:t>
            </a:r>
            <a:endParaRPr/>
          </a:p>
        </p:txBody>
      </p:sp>
      <p:pic>
        <p:nvPicPr>
          <p:cNvPr id="193" name="Google Shape;193;p31"/>
          <p:cNvPicPr preferRelativeResize="0"/>
          <p:nvPr/>
        </p:nvPicPr>
        <p:blipFill>
          <a:blip r:embed="rId3">
            <a:alphaModFix/>
          </a:blip>
          <a:stretch>
            <a:fillRect/>
          </a:stretch>
        </p:blipFill>
        <p:spPr>
          <a:xfrm>
            <a:off x="1667200" y="1206225"/>
            <a:ext cx="6030326" cy="3827751"/>
          </a:xfrm>
          <a:prstGeom prst="rect">
            <a:avLst/>
          </a:prstGeom>
          <a:noFill/>
          <a:ln>
            <a:noFill/>
          </a:ln>
        </p:spPr>
      </p:pic>
      <p:sp>
        <p:nvSpPr>
          <p:cNvPr id="194" name="Google Shape;194;p31"/>
          <p:cNvSpPr txBox="1"/>
          <p:nvPr/>
        </p:nvSpPr>
        <p:spPr>
          <a:xfrm>
            <a:off x="5235775" y="1643450"/>
            <a:ext cx="595800" cy="2412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Installing </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Open an Internet Browser and go here </a:t>
            </a:r>
            <a:r>
              <a:rPr lang="en-GB" u="sng">
                <a:solidFill>
                  <a:schemeClr val="hlink"/>
                </a:solidFill>
                <a:hlinkClick r:id="rId3"/>
              </a:rPr>
              <a:t>https://www.r-project.org/</a:t>
            </a:r>
            <a:endParaRPr/>
          </a:p>
          <a:p>
            <a:pPr marL="457200" lvl="0" indent="-342900" algn="l" rtl="0">
              <a:spcBef>
                <a:spcPts val="0"/>
              </a:spcBef>
              <a:spcAft>
                <a:spcPts val="0"/>
              </a:spcAft>
              <a:buSzPts val="1800"/>
              <a:buChar char="●"/>
            </a:pPr>
            <a:r>
              <a:rPr lang="en-GB"/>
              <a:t>Click the link in red box</a:t>
            </a: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GB"/>
              <a:t>Select the first link under Canada. </a:t>
            </a: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n-GB"/>
              <a:t>Select the OS you wish to work R in. </a:t>
            </a:r>
            <a:endParaRPr/>
          </a:p>
          <a:p>
            <a:pPr marL="0" lvl="0" indent="0" algn="l" rtl="0">
              <a:spcBef>
                <a:spcPts val="1600"/>
              </a:spcBef>
              <a:spcAft>
                <a:spcPts val="1600"/>
              </a:spcAft>
              <a:buNone/>
            </a:pPr>
            <a:endParaRPr/>
          </a:p>
        </p:txBody>
      </p:sp>
      <p:pic>
        <p:nvPicPr>
          <p:cNvPr id="64" name="Google Shape;64;p14"/>
          <p:cNvPicPr preferRelativeResize="0"/>
          <p:nvPr/>
        </p:nvPicPr>
        <p:blipFill>
          <a:blip r:embed="rId4">
            <a:alphaModFix/>
          </a:blip>
          <a:stretch>
            <a:fillRect/>
          </a:stretch>
        </p:blipFill>
        <p:spPr>
          <a:xfrm>
            <a:off x="1928825" y="298700"/>
            <a:ext cx="1109610" cy="865325"/>
          </a:xfrm>
          <a:prstGeom prst="rect">
            <a:avLst/>
          </a:prstGeom>
          <a:noFill/>
          <a:ln>
            <a:noFill/>
          </a:ln>
        </p:spPr>
      </p:pic>
      <p:pic>
        <p:nvPicPr>
          <p:cNvPr id="65" name="Google Shape;65;p14"/>
          <p:cNvPicPr preferRelativeResize="0"/>
          <p:nvPr/>
        </p:nvPicPr>
        <p:blipFill rotWithShape="1">
          <a:blip r:embed="rId5">
            <a:alphaModFix/>
          </a:blip>
          <a:srcRect b="10594"/>
          <a:stretch/>
        </p:blipFill>
        <p:spPr>
          <a:xfrm>
            <a:off x="3326250" y="1542350"/>
            <a:ext cx="5080835" cy="1035550"/>
          </a:xfrm>
          <a:prstGeom prst="rect">
            <a:avLst/>
          </a:prstGeom>
          <a:noFill/>
          <a:ln>
            <a:noFill/>
          </a:ln>
        </p:spPr>
      </p:pic>
      <p:sp>
        <p:nvSpPr>
          <p:cNvPr id="66" name="Google Shape;66;p14"/>
          <p:cNvSpPr txBox="1"/>
          <p:nvPr/>
        </p:nvSpPr>
        <p:spPr>
          <a:xfrm>
            <a:off x="5686225" y="1885925"/>
            <a:ext cx="686100" cy="212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7" name="Google Shape;67;p14"/>
          <p:cNvPicPr preferRelativeResize="0"/>
          <p:nvPr/>
        </p:nvPicPr>
        <p:blipFill rotWithShape="1">
          <a:blip r:embed="rId6">
            <a:alphaModFix/>
          </a:blip>
          <a:srcRect t="5161" b="5687"/>
          <a:stretch/>
        </p:blipFill>
        <p:spPr>
          <a:xfrm>
            <a:off x="4370775" y="2577900"/>
            <a:ext cx="3492125" cy="1091875"/>
          </a:xfrm>
          <a:prstGeom prst="rect">
            <a:avLst/>
          </a:prstGeom>
          <a:noFill/>
          <a:ln>
            <a:noFill/>
          </a:ln>
        </p:spPr>
      </p:pic>
      <p:pic>
        <p:nvPicPr>
          <p:cNvPr id="68" name="Google Shape;68;p14"/>
          <p:cNvPicPr preferRelativeResize="0"/>
          <p:nvPr/>
        </p:nvPicPr>
        <p:blipFill rotWithShape="1">
          <a:blip r:embed="rId7">
            <a:alphaModFix/>
          </a:blip>
          <a:srcRect r="7969"/>
          <a:stretch/>
        </p:blipFill>
        <p:spPr>
          <a:xfrm>
            <a:off x="4572000" y="3752650"/>
            <a:ext cx="4571999" cy="13480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311700" y="98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Importing Data to RStudio</a:t>
            </a:r>
            <a:endParaRPr/>
          </a:p>
        </p:txBody>
      </p:sp>
      <p:sp>
        <p:nvSpPr>
          <p:cNvPr id="200" name="Google Shape;200;p32"/>
          <p:cNvSpPr txBox="1">
            <a:spLocks noGrp="1"/>
          </p:cNvSpPr>
          <p:nvPr>
            <p:ph type="body" idx="1"/>
          </p:nvPr>
        </p:nvSpPr>
        <p:spPr>
          <a:xfrm>
            <a:off x="340000" y="671050"/>
            <a:ext cx="8520600" cy="894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For this workshop we will be importing data from an Excel sheet. </a:t>
            </a:r>
            <a:endParaRPr/>
          </a:p>
          <a:p>
            <a:pPr marL="457200" lvl="0" indent="-342900" algn="l" rtl="0">
              <a:spcBef>
                <a:spcPts val="0"/>
              </a:spcBef>
              <a:spcAft>
                <a:spcPts val="0"/>
              </a:spcAft>
              <a:buSzPts val="1800"/>
              <a:buChar char="●"/>
            </a:pPr>
            <a:r>
              <a:rPr lang="en-GB"/>
              <a:t>Select </a:t>
            </a:r>
            <a:r>
              <a:rPr lang="en-GB" i="1"/>
              <a:t>From Excel</a:t>
            </a:r>
            <a:r>
              <a:rPr lang="en-GB"/>
              <a:t> </a:t>
            </a:r>
            <a:endParaRPr/>
          </a:p>
          <a:p>
            <a:pPr marL="457200" lvl="0" indent="-342900" algn="l" rtl="0">
              <a:spcBef>
                <a:spcPts val="0"/>
              </a:spcBef>
              <a:spcAft>
                <a:spcPts val="0"/>
              </a:spcAft>
              <a:buSzPts val="1800"/>
              <a:buChar char="●"/>
            </a:pPr>
            <a:r>
              <a:rPr lang="en-GB"/>
              <a:t>Excel file must be saved as XLS or XLSX </a:t>
            </a:r>
            <a:endParaRPr/>
          </a:p>
        </p:txBody>
      </p:sp>
      <p:pic>
        <p:nvPicPr>
          <p:cNvPr id="201" name="Google Shape;201;p32"/>
          <p:cNvPicPr preferRelativeResize="0"/>
          <p:nvPr/>
        </p:nvPicPr>
        <p:blipFill>
          <a:blip r:embed="rId3">
            <a:alphaModFix/>
          </a:blip>
          <a:stretch>
            <a:fillRect/>
          </a:stretch>
        </p:blipFill>
        <p:spPr>
          <a:xfrm>
            <a:off x="1181525" y="1896100"/>
            <a:ext cx="6749501" cy="31837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311700" y="162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Importing Data to RStudio </a:t>
            </a:r>
            <a:endParaRPr/>
          </a:p>
        </p:txBody>
      </p:sp>
      <p:pic>
        <p:nvPicPr>
          <p:cNvPr id="207" name="Google Shape;207;p33"/>
          <p:cNvPicPr preferRelativeResize="0"/>
          <p:nvPr/>
        </p:nvPicPr>
        <p:blipFill>
          <a:blip r:embed="rId3">
            <a:alphaModFix/>
          </a:blip>
          <a:stretch>
            <a:fillRect/>
          </a:stretch>
        </p:blipFill>
        <p:spPr>
          <a:xfrm>
            <a:off x="1252275" y="844675"/>
            <a:ext cx="6784875" cy="4270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311700" y="176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Importing Data to RStudio </a:t>
            </a:r>
            <a:endParaRPr/>
          </a:p>
        </p:txBody>
      </p:sp>
      <p:pic>
        <p:nvPicPr>
          <p:cNvPr id="213" name="Google Shape;213;p34"/>
          <p:cNvPicPr preferRelativeResize="0"/>
          <p:nvPr/>
        </p:nvPicPr>
        <p:blipFill>
          <a:blip r:embed="rId3">
            <a:alphaModFix/>
          </a:blip>
          <a:stretch>
            <a:fillRect/>
          </a:stretch>
        </p:blipFill>
        <p:spPr>
          <a:xfrm>
            <a:off x="1499900" y="855000"/>
            <a:ext cx="6126925" cy="4200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xfrm>
            <a:off x="311700" y="315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Transforming Data in RStudio </a:t>
            </a:r>
            <a:endParaRPr/>
          </a:p>
        </p:txBody>
      </p:sp>
      <p:sp>
        <p:nvSpPr>
          <p:cNvPr id="219" name="Google Shape;219;p35"/>
          <p:cNvSpPr txBox="1">
            <a:spLocks noGrp="1"/>
          </p:cNvSpPr>
          <p:nvPr>
            <p:ph type="body" idx="1"/>
          </p:nvPr>
        </p:nvSpPr>
        <p:spPr>
          <a:xfrm>
            <a:off x="277200" y="1260000"/>
            <a:ext cx="8520600" cy="3416400"/>
          </a:xfrm>
          <a:prstGeom prst="rect">
            <a:avLst/>
          </a:prstGeom>
        </p:spPr>
        <p:txBody>
          <a:bodyPr spcFirstLastPara="1" wrap="square" lIns="91425" tIns="90000" rIns="91425" bIns="144000" anchor="t" anchorCtr="0">
            <a:noAutofit/>
          </a:bodyPr>
          <a:lstStyle/>
          <a:p>
            <a:pPr marL="457200" lvl="0" indent="-342900" algn="l" rtl="0">
              <a:lnSpc>
                <a:spcPct val="150000"/>
              </a:lnSpc>
              <a:spcBef>
                <a:spcPts val="0"/>
              </a:spcBef>
              <a:spcAft>
                <a:spcPts val="0"/>
              </a:spcAft>
              <a:buSzPts val="1800"/>
              <a:buChar char="●"/>
            </a:pPr>
            <a:r>
              <a:rPr lang="en-GB"/>
              <a:t>There are many ways to manipulate data in R. </a:t>
            </a:r>
            <a:endParaRPr/>
          </a:p>
          <a:p>
            <a:pPr marL="457200" lvl="0" indent="-342900" algn="l" rtl="0">
              <a:lnSpc>
                <a:spcPct val="150000"/>
              </a:lnSpc>
              <a:spcBef>
                <a:spcPts val="0"/>
              </a:spcBef>
              <a:spcAft>
                <a:spcPts val="0"/>
              </a:spcAft>
              <a:buSzPts val="1800"/>
              <a:buChar char="●"/>
            </a:pPr>
            <a:r>
              <a:rPr lang="en-GB"/>
              <a:t>Like SQL, you can perform queries such as accessing a particular column in the table, comparing data, and many more.</a:t>
            </a:r>
            <a:endParaRPr/>
          </a:p>
          <a:p>
            <a:pPr marL="457200" lvl="0" indent="-342900" algn="l" rtl="0">
              <a:lnSpc>
                <a:spcPct val="150000"/>
              </a:lnSpc>
              <a:spcBef>
                <a:spcPts val="0"/>
              </a:spcBef>
              <a:spcAft>
                <a:spcPts val="0"/>
              </a:spcAft>
              <a:buSzPts val="1800"/>
              <a:buChar char="●"/>
            </a:pPr>
            <a:r>
              <a:rPr lang="en-GB"/>
              <a:t>To access all the data in a particular column of a table, this would be the syntax </a:t>
            </a:r>
            <a:r>
              <a:rPr lang="en-GB" i="1">
                <a:solidFill>
                  <a:srgbClr val="2A2A2A"/>
                </a:solidFill>
                <a:highlight>
                  <a:srgbClr val="FFFFFF"/>
                </a:highlight>
              </a:rPr>
              <a:t>name_of_table$name_of_column</a:t>
            </a:r>
            <a:endParaRPr i="1">
              <a:solidFill>
                <a:srgbClr val="2A2A2A"/>
              </a:solidFill>
              <a:highlight>
                <a:srgbClr val="FFFFFF"/>
              </a:highlight>
            </a:endParaRPr>
          </a:p>
          <a:p>
            <a:pPr marL="457200" lvl="0" indent="-342900" algn="l" rtl="0">
              <a:lnSpc>
                <a:spcPct val="150000"/>
              </a:lnSpc>
              <a:spcBef>
                <a:spcPts val="0"/>
              </a:spcBef>
              <a:spcAft>
                <a:spcPts val="0"/>
              </a:spcAft>
              <a:buClr>
                <a:srgbClr val="2A2A2A"/>
              </a:buClr>
              <a:buSzPts val="1800"/>
              <a:buChar char="●"/>
            </a:pPr>
            <a:r>
              <a:rPr lang="en-GB">
                <a:solidFill>
                  <a:srgbClr val="2A2A2A"/>
                </a:solidFill>
                <a:highlight>
                  <a:srgbClr val="FFFFFF"/>
                </a:highlight>
              </a:rPr>
              <a:t>For example, if we want to gather all the data in the GameID column, the command to perform that query would be </a:t>
            </a:r>
            <a:r>
              <a:rPr lang="en-GB" i="1">
                <a:solidFill>
                  <a:srgbClr val="2A2A2A"/>
                </a:solidFill>
                <a:highlight>
                  <a:srgbClr val="FFFFFF"/>
                </a:highlight>
              </a:rPr>
              <a:t>Copy_of_starcraft$GameID</a:t>
            </a:r>
            <a:endParaRPr i="1">
              <a:solidFill>
                <a:srgbClr val="2A2A2A"/>
              </a:solidFill>
              <a:highlight>
                <a:srgbClr val="FFFFFF"/>
              </a:highlight>
            </a:endParaRPr>
          </a:p>
          <a:p>
            <a:pPr marL="457200" lvl="0" indent="0" algn="l" rtl="0">
              <a:spcBef>
                <a:spcPts val="1600"/>
              </a:spcBef>
              <a:spcAft>
                <a:spcPts val="0"/>
              </a:spcAft>
              <a:buNone/>
            </a:pPr>
            <a:r>
              <a:rPr lang="en-GB">
                <a:solidFill>
                  <a:srgbClr val="2A2A2A"/>
                </a:solidFill>
                <a:highlight>
                  <a:srgbClr val="FFFFFF"/>
                </a:highlight>
              </a:rPr>
              <a:t> </a:t>
            </a:r>
            <a:endParaRPr>
              <a:solidFill>
                <a:srgbClr val="2A2A2A"/>
              </a:solidFill>
              <a:highlight>
                <a:srgbClr val="FFFFFF"/>
              </a:highlight>
            </a:endParaRPr>
          </a:p>
          <a:p>
            <a:pPr marL="45720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311700" y="77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Transforming Data in RStudio</a:t>
            </a:r>
            <a:endParaRPr/>
          </a:p>
        </p:txBody>
      </p:sp>
      <p:sp>
        <p:nvSpPr>
          <p:cNvPr id="225" name="Google Shape;225;p36"/>
          <p:cNvSpPr txBox="1">
            <a:spLocks noGrp="1"/>
          </p:cNvSpPr>
          <p:nvPr>
            <p:ph type="body" idx="1"/>
          </p:nvPr>
        </p:nvSpPr>
        <p:spPr>
          <a:xfrm>
            <a:off x="311700" y="649825"/>
            <a:ext cx="8520600" cy="57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The results would look like this</a:t>
            </a:r>
            <a:endParaRPr/>
          </a:p>
          <a:p>
            <a:pPr marL="457200" lvl="0" indent="-342900" algn="l" rtl="0">
              <a:spcBef>
                <a:spcPts val="0"/>
              </a:spcBef>
              <a:spcAft>
                <a:spcPts val="0"/>
              </a:spcAft>
              <a:buSzPts val="1800"/>
              <a:buChar char="●"/>
            </a:pPr>
            <a:r>
              <a:rPr lang="en-GB"/>
              <a:t>The query does not display all the data because there is a max limit in displaying data. The query will say it omitted 2,395 entries at the bottom.</a:t>
            </a:r>
            <a:endParaRPr/>
          </a:p>
          <a:p>
            <a:pPr marL="457200" lvl="0" indent="-342900" algn="l" rtl="0">
              <a:spcBef>
                <a:spcPts val="0"/>
              </a:spcBef>
              <a:spcAft>
                <a:spcPts val="0"/>
              </a:spcAft>
              <a:buSzPts val="1800"/>
              <a:buChar char="●"/>
            </a:pPr>
            <a:r>
              <a:rPr lang="en-GB"/>
              <a:t>To change the max limit use this command: </a:t>
            </a:r>
            <a:r>
              <a:rPr lang="en-GB" i="1"/>
              <a:t>options(max.print = 1000000) </a:t>
            </a:r>
            <a:r>
              <a:rPr lang="en-GB"/>
              <a:t>then try running the </a:t>
            </a:r>
            <a:r>
              <a:rPr lang="en-GB" i="1">
                <a:solidFill>
                  <a:srgbClr val="2A2A2A"/>
                </a:solidFill>
                <a:highlight>
                  <a:schemeClr val="lt1"/>
                </a:highlight>
              </a:rPr>
              <a:t>Copy_of_starcraft$GameID </a:t>
            </a:r>
            <a:r>
              <a:rPr lang="en-GB">
                <a:solidFill>
                  <a:srgbClr val="2A2A2A"/>
                </a:solidFill>
                <a:highlight>
                  <a:schemeClr val="lt1"/>
                </a:highlight>
              </a:rPr>
              <a:t>command again. </a:t>
            </a:r>
            <a:r>
              <a:rPr lang="en-GB"/>
              <a:t> </a:t>
            </a:r>
            <a:endParaRPr/>
          </a:p>
        </p:txBody>
      </p:sp>
      <p:pic>
        <p:nvPicPr>
          <p:cNvPr id="226" name="Google Shape;226;p36"/>
          <p:cNvPicPr preferRelativeResize="0"/>
          <p:nvPr/>
        </p:nvPicPr>
        <p:blipFill>
          <a:blip r:embed="rId3">
            <a:alphaModFix/>
          </a:blip>
          <a:stretch>
            <a:fillRect/>
          </a:stretch>
        </p:blipFill>
        <p:spPr>
          <a:xfrm>
            <a:off x="1642650" y="2459975"/>
            <a:ext cx="5858700" cy="2683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311700" y="98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Accessing Data as Vectors</a:t>
            </a:r>
            <a:endParaRPr/>
          </a:p>
        </p:txBody>
      </p:sp>
      <p:sp>
        <p:nvSpPr>
          <p:cNvPr id="232" name="Google Shape;232;p37"/>
          <p:cNvSpPr txBox="1">
            <a:spLocks noGrp="1"/>
          </p:cNvSpPr>
          <p:nvPr>
            <p:ph type="body" idx="1"/>
          </p:nvPr>
        </p:nvSpPr>
        <p:spPr>
          <a:xfrm>
            <a:off x="311700" y="749200"/>
            <a:ext cx="8520600" cy="892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You can access a particular column in a particular row. The syntax looks like this: </a:t>
            </a:r>
            <a:r>
              <a:rPr lang="en-GB" i="1"/>
              <a:t>name_of_table[rowNumberN, columnNumberN]</a:t>
            </a:r>
            <a:endParaRPr/>
          </a:p>
        </p:txBody>
      </p:sp>
      <p:pic>
        <p:nvPicPr>
          <p:cNvPr id="233" name="Google Shape;233;p37"/>
          <p:cNvPicPr preferRelativeResize="0"/>
          <p:nvPr/>
        </p:nvPicPr>
        <p:blipFill>
          <a:blip r:embed="rId3">
            <a:alphaModFix/>
          </a:blip>
          <a:stretch>
            <a:fillRect/>
          </a:stretch>
        </p:blipFill>
        <p:spPr>
          <a:xfrm>
            <a:off x="155650" y="2044675"/>
            <a:ext cx="4011501" cy="3028075"/>
          </a:xfrm>
          <a:prstGeom prst="rect">
            <a:avLst/>
          </a:prstGeom>
          <a:noFill/>
          <a:ln>
            <a:noFill/>
          </a:ln>
        </p:spPr>
      </p:pic>
      <p:sp>
        <p:nvSpPr>
          <p:cNvPr id="234" name="Google Shape;234;p37"/>
          <p:cNvSpPr txBox="1"/>
          <p:nvPr/>
        </p:nvSpPr>
        <p:spPr>
          <a:xfrm>
            <a:off x="268850" y="1506975"/>
            <a:ext cx="3870000" cy="50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Let's say we want to access the value of the 5th column in the 3rd row.</a:t>
            </a:r>
            <a:endParaRPr/>
          </a:p>
        </p:txBody>
      </p:sp>
      <p:pic>
        <p:nvPicPr>
          <p:cNvPr id="235" name="Google Shape;235;p37"/>
          <p:cNvPicPr preferRelativeResize="0"/>
          <p:nvPr/>
        </p:nvPicPr>
        <p:blipFill>
          <a:blip r:embed="rId4">
            <a:alphaModFix/>
          </a:blip>
          <a:stretch>
            <a:fillRect/>
          </a:stretch>
        </p:blipFill>
        <p:spPr>
          <a:xfrm>
            <a:off x="4741775" y="2044675"/>
            <a:ext cx="3963800" cy="3028075"/>
          </a:xfrm>
          <a:prstGeom prst="rect">
            <a:avLst/>
          </a:prstGeom>
          <a:noFill/>
          <a:ln>
            <a:noFill/>
          </a:ln>
        </p:spPr>
      </p:pic>
      <p:sp>
        <p:nvSpPr>
          <p:cNvPr id="236" name="Google Shape;236;p37"/>
          <p:cNvSpPr txBox="1"/>
          <p:nvPr/>
        </p:nvSpPr>
        <p:spPr>
          <a:xfrm>
            <a:off x="1655550" y="2780450"/>
            <a:ext cx="417300" cy="247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37"/>
          <p:cNvSpPr txBox="1"/>
          <p:nvPr/>
        </p:nvSpPr>
        <p:spPr>
          <a:xfrm>
            <a:off x="4820700" y="1506975"/>
            <a:ext cx="4011600" cy="31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t>The query would return 200 because that's the value in the 5th column of the 3rd row</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Accessing Data as Vectors</a:t>
            </a:r>
            <a:endParaRPr/>
          </a:p>
        </p:txBody>
      </p:sp>
      <p:sp>
        <p:nvSpPr>
          <p:cNvPr id="243" name="Google Shape;243;p38"/>
          <p:cNvSpPr txBox="1">
            <a:spLocks noGrp="1"/>
          </p:cNvSpPr>
          <p:nvPr>
            <p:ph type="body" idx="1"/>
          </p:nvPr>
        </p:nvSpPr>
        <p:spPr>
          <a:xfrm>
            <a:off x="311700" y="1152475"/>
            <a:ext cx="8520600" cy="909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You can access the first 7 rows and the first 6 columns by adding this command: </a:t>
            </a:r>
            <a:r>
              <a:rPr lang="en-GB" i="1"/>
              <a:t>Copy_of_starcraft[1:7, 1:6] </a:t>
            </a:r>
            <a:r>
              <a:rPr lang="en-GB"/>
              <a:t>and will return:</a:t>
            </a:r>
            <a:endParaRPr/>
          </a:p>
        </p:txBody>
      </p:sp>
      <p:pic>
        <p:nvPicPr>
          <p:cNvPr id="244" name="Google Shape;244;p38"/>
          <p:cNvPicPr preferRelativeResize="0"/>
          <p:nvPr/>
        </p:nvPicPr>
        <p:blipFill>
          <a:blip r:embed="rId3">
            <a:alphaModFix/>
          </a:blip>
          <a:stretch>
            <a:fillRect/>
          </a:stretch>
        </p:blipFill>
        <p:spPr>
          <a:xfrm>
            <a:off x="1471125" y="2197125"/>
            <a:ext cx="6014275" cy="2749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xfrm>
            <a:off x="311700" y="18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Accessing Data in RStudio</a:t>
            </a:r>
            <a:endParaRPr/>
          </a:p>
        </p:txBody>
      </p:sp>
      <p:sp>
        <p:nvSpPr>
          <p:cNvPr id="250" name="Google Shape;250;p39"/>
          <p:cNvSpPr txBox="1">
            <a:spLocks noGrp="1"/>
          </p:cNvSpPr>
          <p:nvPr>
            <p:ph type="body" idx="1"/>
          </p:nvPr>
        </p:nvSpPr>
        <p:spPr>
          <a:xfrm>
            <a:off x="311700" y="863550"/>
            <a:ext cx="8520600" cy="1383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Let’s say we want all the rows where the total hours is less than or equal to 100.  </a:t>
            </a:r>
            <a:endParaRPr/>
          </a:p>
          <a:p>
            <a:pPr marL="457200" lvl="0" indent="-342900" algn="l" rtl="0">
              <a:spcBef>
                <a:spcPts val="0"/>
              </a:spcBef>
              <a:spcAft>
                <a:spcPts val="0"/>
              </a:spcAft>
              <a:buSzPts val="1800"/>
              <a:buChar char="●"/>
            </a:pPr>
            <a:r>
              <a:rPr lang="en-GB"/>
              <a:t>We will need to use the subset() function, for example: </a:t>
            </a:r>
            <a:r>
              <a:rPr lang="en-GB" i="1"/>
              <a:t>subset(Copy_of_starcraft, TotalHours &lt;= 100)</a:t>
            </a:r>
            <a:r>
              <a:rPr lang="en-GB"/>
              <a:t> will return:</a:t>
            </a:r>
            <a:endParaRPr/>
          </a:p>
        </p:txBody>
      </p:sp>
      <p:pic>
        <p:nvPicPr>
          <p:cNvPr id="251" name="Google Shape;251;p39"/>
          <p:cNvPicPr preferRelativeResize="0"/>
          <p:nvPr/>
        </p:nvPicPr>
        <p:blipFill>
          <a:blip r:embed="rId3">
            <a:alphaModFix/>
          </a:blip>
          <a:stretch>
            <a:fillRect/>
          </a:stretch>
        </p:blipFill>
        <p:spPr>
          <a:xfrm>
            <a:off x="843738" y="2349045"/>
            <a:ext cx="7456526" cy="269348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Getting Statistical Averages from Data</a:t>
            </a:r>
            <a:endParaRPr/>
          </a:p>
        </p:txBody>
      </p:sp>
      <p:sp>
        <p:nvSpPr>
          <p:cNvPr id="257" name="Google Shape;257;p40"/>
          <p:cNvSpPr txBox="1">
            <a:spLocks noGrp="1"/>
          </p:cNvSpPr>
          <p:nvPr>
            <p:ph type="body" idx="1"/>
          </p:nvPr>
        </p:nvSpPr>
        <p:spPr>
          <a:xfrm>
            <a:off x="311700" y="921700"/>
            <a:ext cx="8520600" cy="34164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GB"/>
              <a:t>RStudio has built in functions to calculate the averages of the dataset</a:t>
            </a:r>
            <a:endParaRPr/>
          </a:p>
          <a:p>
            <a:pPr marL="457200" lvl="0" indent="-342900" algn="l" rtl="0">
              <a:lnSpc>
                <a:spcPct val="200000"/>
              </a:lnSpc>
              <a:spcBef>
                <a:spcPts val="0"/>
              </a:spcBef>
              <a:spcAft>
                <a:spcPts val="0"/>
              </a:spcAft>
              <a:buSzPts val="1800"/>
              <a:buChar char="●"/>
            </a:pPr>
            <a:r>
              <a:rPr lang="en-GB"/>
              <a:t>For mean of any column, run: </a:t>
            </a:r>
            <a:r>
              <a:rPr lang="en-GB" i="1"/>
              <a:t>mean(name_of_table$column_name)</a:t>
            </a:r>
            <a:endParaRPr i="1"/>
          </a:p>
          <a:p>
            <a:pPr marL="457200" lvl="0" indent="-342900" algn="l" rtl="0">
              <a:lnSpc>
                <a:spcPct val="200000"/>
              </a:lnSpc>
              <a:spcBef>
                <a:spcPts val="0"/>
              </a:spcBef>
              <a:spcAft>
                <a:spcPts val="0"/>
              </a:spcAft>
              <a:buSzPts val="1800"/>
              <a:buChar char="●"/>
            </a:pPr>
            <a:r>
              <a:rPr lang="en-GB"/>
              <a:t>Median, run: </a:t>
            </a:r>
            <a:r>
              <a:rPr lang="en-GB" i="1"/>
              <a:t>median(name_of_table$column_name)</a:t>
            </a:r>
            <a:endParaRPr i="1"/>
          </a:p>
          <a:p>
            <a:pPr marL="457200" lvl="0" indent="-342900" algn="l" rtl="0">
              <a:lnSpc>
                <a:spcPct val="200000"/>
              </a:lnSpc>
              <a:spcBef>
                <a:spcPts val="0"/>
              </a:spcBef>
              <a:spcAft>
                <a:spcPts val="0"/>
              </a:spcAft>
              <a:buSzPts val="1800"/>
              <a:buChar char="●"/>
            </a:pPr>
            <a:r>
              <a:rPr lang="en-GB"/>
              <a:t>Quantile, run: </a:t>
            </a:r>
            <a:r>
              <a:rPr lang="en-GB" i="1"/>
              <a:t>quantile(name_of_table$column_name)</a:t>
            </a:r>
            <a:endParaRPr i="1"/>
          </a:p>
          <a:p>
            <a:pPr marL="457200" lvl="0" indent="-342900" algn="l" rtl="0">
              <a:lnSpc>
                <a:spcPct val="200000"/>
              </a:lnSpc>
              <a:spcBef>
                <a:spcPts val="0"/>
              </a:spcBef>
              <a:spcAft>
                <a:spcPts val="0"/>
              </a:spcAft>
              <a:buSzPts val="1800"/>
              <a:buChar char="●"/>
            </a:pPr>
            <a:r>
              <a:rPr lang="en-GB"/>
              <a:t>Variance, run: </a:t>
            </a:r>
            <a:r>
              <a:rPr lang="en-GB" i="1"/>
              <a:t>var(name_of_table$column_name)</a:t>
            </a:r>
            <a:endParaRPr i="1"/>
          </a:p>
          <a:p>
            <a:pPr marL="457200" lvl="0" indent="-342900" algn="l" rtl="0">
              <a:lnSpc>
                <a:spcPct val="200000"/>
              </a:lnSpc>
              <a:spcBef>
                <a:spcPts val="0"/>
              </a:spcBef>
              <a:spcAft>
                <a:spcPts val="0"/>
              </a:spcAft>
              <a:buSzPts val="1800"/>
              <a:buChar char="●"/>
            </a:pPr>
            <a:r>
              <a:rPr lang="en-GB"/>
              <a:t>Standard Deviation, run: </a:t>
            </a:r>
            <a:r>
              <a:rPr lang="en-GB" i="1"/>
              <a:t>sd(name_of_table$column_name)</a:t>
            </a:r>
            <a:endParaRPr i="1"/>
          </a:p>
          <a:p>
            <a:pPr marL="457200" lvl="0" indent="-342900" algn="l" rtl="0">
              <a:lnSpc>
                <a:spcPct val="200000"/>
              </a:lnSpc>
              <a:spcBef>
                <a:spcPts val="0"/>
              </a:spcBef>
              <a:spcAft>
                <a:spcPts val="0"/>
              </a:spcAft>
              <a:buSzPts val="1800"/>
              <a:buChar char="●"/>
            </a:pPr>
            <a:r>
              <a:rPr lang="en-GB"/>
              <a:t>Try these commands with the Starcraft data.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Other useful functions in RStudio</a:t>
            </a:r>
            <a:endParaRPr/>
          </a:p>
        </p:txBody>
      </p:sp>
      <p:sp>
        <p:nvSpPr>
          <p:cNvPr id="263" name="Google Shape;263;p41"/>
          <p:cNvSpPr txBox="1">
            <a:spLocks noGrp="1"/>
          </p:cNvSpPr>
          <p:nvPr>
            <p:ph type="body" idx="1"/>
          </p:nvPr>
        </p:nvSpPr>
        <p:spPr>
          <a:xfrm>
            <a:off x="311700" y="1152475"/>
            <a:ext cx="8520600" cy="3835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i="1"/>
              <a:t>head(Copy_of_starcraft)</a:t>
            </a:r>
            <a:r>
              <a:rPr lang="en-GB"/>
              <a:t> - Displays first handful of rows of the Starcraft data set.</a:t>
            </a:r>
            <a:endParaRPr/>
          </a:p>
          <a:p>
            <a:pPr marL="457200" lvl="0" indent="-342900" algn="l" rtl="0">
              <a:lnSpc>
                <a:spcPct val="150000"/>
              </a:lnSpc>
              <a:spcBef>
                <a:spcPts val="0"/>
              </a:spcBef>
              <a:spcAft>
                <a:spcPts val="0"/>
              </a:spcAft>
              <a:buSzPts val="1800"/>
              <a:buChar char="●"/>
            </a:pPr>
            <a:r>
              <a:rPr lang="en-GB" i="1"/>
              <a:t>dim(Copy_of_starcraft) - </a:t>
            </a:r>
            <a:r>
              <a:rPr lang="en-GB"/>
              <a:t>tells you the dimensions of the data frame.</a:t>
            </a:r>
            <a:endParaRPr/>
          </a:p>
          <a:p>
            <a:pPr marL="457200" lvl="0" indent="-342900" algn="l" rtl="0">
              <a:lnSpc>
                <a:spcPct val="150000"/>
              </a:lnSpc>
              <a:spcBef>
                <a:spcPts val="0"/>
              </a:spcBef>
              <a:spcAft>
                <a:spcPts val="0"/>
              </a:spcAft>
              <a:buSzPts val="1800"/>
              <a:buChar char="●"/>
            </a:pPr>
            <a:r>
              <a:rPr lang="en-GB" i="1"/>
              <a:t>names(Copy_of_starcraft) </a:t>
            </a:r>
            <a:r>
              <a:rPr lang="en-GB"/>
              <a:t>- Gets the names of all the columns associated with the Starcraft data set.</a:t>
            </a:r>
            <a:endParaRPr/>
          </a:p>
          <a:p>
            <a:pPr marL="457200" lvl="0" indent="-342900" algn="l" rtl="0">
              <a:lnSpc>
                <a:spcPct val="150000"/>
              </a:lnSpc>
              <a:spcBef>
                <a:spcPts val="0"/>
              </a:spcBef>
              <a:spcAft>
                <a:spcPts val="0"/>
              </a:spcAft>
              <a:buSzPts val="1800"/>
              <a:buChar char="●"/>
            </a:pPr>
            <a:r>
              <a:rPr lang="en-GB" i="1"/>
              <a:t>str(Copy_of_starcraft)</a:t>
            </a:r>
            <a:r>
              <a:rPr lang="en-GB"/>
              <a:t> - Gets the structure of each column from the Starcraft data set.</a:t>
            </a:r>
            <a:endParaRPr/>
          </a:p>
          <a:p>
            <a:pPr marL="457200" lvl="0" indent="-342900" algn="l" rtl="0">
              <a:lnSpc>
                <a:spcPct val="150000"/>
              </a:lnSpc>
              <a:spcBef>
                <a:spcPts val="0"/>
              </a:spcBef>
              <a:spcAft>
                <a:spcPts val="0"/>
              </a:spcAft>
              <a:buSzPts val="1800"/>
              <a:buChar char="●"/>
            </a:pPr>
            <a:r>
              <a:rPr lang="en-GB" i="1">
                <a:solidFill>
                  <a:srgbClr val="333333"/>
                </a:solidFill>
                <a:highlight>
                  <a:srgbClr val="FFFFFF"/>
                </a:highlight>
              </a:rPr>
              <a:t>summary(Copy_of_starcraft)</a:t>
            </a:r>
            <a:r>
              <a:rPr lang="en-GB">
                <a:solidFill>
                  <a:srgbClr val="333333"/>
                </a:solidFill>
                <a:highlight>
                  <a:srgbClr val="FFFFFF"/>
                </a:highlight>
              </a:rPr>
              <a:t> - Gets a quick summary of each column that shows minimum, maximum, missing values, and the stuff in between.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Installing      c      continued...</a:t>
            </a:r>
            <a:endParaRPr/>
          </a:p>
        </p:txBody>
      </p:sp>
      <p:sp>
        <p:nvSpPr>
          <p:cNvPr id="74" name="Google Shape;74;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Go here </a:t>
            </a:r>
            <a:r>
              <a:rPr lang="en-GB" u="sng">
                <a:solidFill>
                  <a:schemeClr val="hlink"/>
                </a:solidFill>
                <a:hlinkClick r:id="rId3"/>
              </a:rPr>
              <a:t>https://rstudio.com/</a:t>
            </a:r>
            <a:r>
              <a:rPr lang="en-GB"/>
              <a:t> to install RStudio and click </a:t>
            </a:r>
            <a:r>
              <a:rPr lang="en-GB" i="1"/>
              <a:t>Download RStudio</a:t>
            </a:r>
            <a:endParaRPr i="1"/>
          </a:p>
          <a:p>
            <a:pPr marL="457200" lvl="0" indent="-342900" algn="l" rtl="0">
              <a:spcBef>
                <a:spcPts val="0"/>
              </a:spcBef>
              <a:spcAft>
                <a:spcPts val="0"/>
              </a:spcAft>
              <a:buSzPts val="1800"/>
              <a:buChar char="●"/>
            </a:pPr>
            <a:r>
              <a:rPr lang="en-GB"/>
              <a:t>Select the OS you wish to work RStudio in.</a:t>
            </a:r>
            <a:endParaRPr/>
          </a:p>
        </p:txBody>
      </p:sp>
      <p:pic>
        <p:nvPicPr>
          <p:cNvPr id="75" name="Google Shape;75;p15"/>
          <p:cNvPicPr preferRelativeResize="0"/>
          <p:nvPr/>
        </p:nvPicPr>
        <p:blipFill>
          <a:blip r:embed="rId4">
            <a:alphaModFix/>
          </a:blip>
          <a:stretch>
            <a:fillRect/>
          </a:stretch>
        </p:blipFill>
        <p:spPr>
          <a:xfrm>
            <a:off x="1928825" y="298700"/>
            <a:ext cx="1109610" cy="865325"/>
          </a:xfrm>
          <a:prstGeom prst="rect">
            <a:avLst/>
          </a:prstGeom>
          <a:noFill/>
          <a:ln>
            <a:noFill/>
          </a:ln>
        </p:spPr>
      </p:pic>
      <p:pic>
        <p:nvPicPr>
          <p:cNvPr id="76" name="Google Shape;76;p15"/>
          <p:cNvPicPr preferRelativeResize="0"/>
          <p:nvPr/>
        </p:nvPicPr>
        <p:blipFill rotWithShape="1">
          <a:blip r:embed="rId5">
            <a:alphaModFix/>
          </a:blip>
          <a:srcRect t="4120" r="16457" b="6887"/>
          <a:stretch/>
        </p:blipFill>
        <p:spPr>
          <a:xfrm>
            <a:off x="311700" y="1855640"/>
            <a:ext cx="7468024" cy="32878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311700" y="127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Creating separate tables</a:t>
            </a:r>
            <a:endParaRPr/>
          </a:p>
        </p:txBody>
      </p:sp>
      <p:sp>
        <p:nvSpPr>
          <p:cNvPr id="269" name="Google Shape;269;p42"/>
          <p:cNvSpPr txBox="1">
            <a:spLocks noGrp="1"/>
          </p:cNvSpPr>
          <p:nvPr>
            <p:ph type="body" idx="1"/>
          </p:nvPr>
        </p:nvSpPr>
        <p:spPr>
          <a:xfrm>
            <a:off x="311700" y="763075"/>
            <a:ext cx="8712600" cy="2078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You can create a separate table from your data set by assigning a variable to it. </a:t>
            </a:r>
            <a:endParaRPr/>
          </a:p>
          <a:p>
            <a:pPr marL="457200" lvl="0" indent="-342900" algn="l" rtl="0">
              <a:spcBef>
                <a:spcPts val="0"/>
              </a:spcBef>
              <a:spcAft>
                <a:spcPts val="0"/>
              </a:spcAft>
              <a:buSzPts val="1800"/>
              <a:buChar char="●"/>
            </a:pPr>
            <a:r>
              <a:rPr lang="en-GB"/>
              <a:t>If we want a separate table of all the players with ID numbers between 1 - 100 we can do this command: </a:t>
            </a:r>
            <a:r>
              <a:rPr lang="en-GB" i="1"/>
              <a:t>a &lt;- subset(Copy_of_starcraft, GameID &lt;= 100)</a:t>
            </a:r>
            <a:endParaRPr i="1"/>
          </a:p>
          <a:p>
            <a:pPr marL="457200" lvl="0" indent="-342900" algn="l" rtl="0">
              <a:spcBef>
                <a:spcPts val="0"/>
              </a:spcBef>
              <a:spcAft>
                <a:spcPts val="0"/>
              </a:spcAft>
              <a:buSzPts val="1800"/>
              <a:buChar char="●"/>
            </a:pPr>
            <a:r>
              <a:rPr lang="en-GB"/>
              <a:t>This creates a variable called ‘a’ which is assigning the data of all the players with an ID between 1 and 100. </a:t>
            </a:r>
            <a:endParaRPr/>
          </a:p>
        </p:txBody>
      </p:sp>
      <p:pic>
        <p:nvPicPr>
          <p:cNvPr id="270" name="Google Shape;270;p42"/>
          <p:cNvPicPr preferRelativeResize="0"/>
          <p:nvPr/>
        </p:nvPicPr>
        <p:blipFill>
          <a:blip r:embed="rId3">
            <a:alphaModFix/>
          </a:blip>
          <a:stretch>
            <a:fillRect/>
          </a:stretch>
        </p:blipFill>
        <p:spPr>
          <a:xfrm>
            <a:off x="887475" y="2458775"/>
            <a:ext cx="6385599" cy="260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Plotting Data</a:t>
            </a:r>
            <a:endParaRPr/>
          </a:p>
        </p:txBody>
      </p:sp>
      <p:sp>
        <p:nvSpPr>
          <p:cNvPr id="276" name="Google Shape;27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a:t>A convenient feature of R Studio is it’s built in data visualizer for R. Any data set imported in R can be visualized using the plot and several other functions of R.</a:t>
            </a:r>
            <a:endParaRPr/>
          </a:p>
          <a:p>
            <a:pPr marL="457200" lvl="0" indent="-342900" algn="l" rtl="0">
              <a:lnSpc>
                <a:spcPct val="150000"/>
              </a:lnSpc>
              <a:spcBef>
                <a:spcPts val="0"/>
              </a:spcBef>
              <a:spcAft>
                <a:spcPts val="0"/>
              </a:spcAft>
              <a:buSzPts val="1800"/>
              <a:buChar char="●"/>
            </a:pPr>
            <a:r>
              <a:rPr lang="en-GB"/>
              <a:t>For example, to create a scatter plot of a data set, you can run the following command: </a:t>
            </a:r>
            <a:r>
              <a:rPr lang="en-GB" i="1"/>
              <a:t>plot(x = name_of_table$column_one, y =    name_of_table$column_two, type = ‘p’)</a:t>
            </a:r>
            <a:endParaRPr i="1"/>
          </a:p>
          <a:p>
            <a:pPr marL="457200" lvl="0" indent="-342900" algn="l" rtl="0">
              <a:lnSpc>
                <a:spcPct val="150000"/>
              </a:lnSpc>
              <a:spcBef>
                <a:spcPts val="0"/>
              </a:spcBef>
              <a:spcAft>
                <a:spcPts val="0"/>
              </a:spcAft>
              <a:buSzPts val="1800"/>
              <a:buChar char="●"/>
            </a:pPr>
            <a:r>
              <a:rPr lang="en-GB" i="1"/>
              <a:t>Type ‘p’ sets the plot type as point. You can also choose line as ‘l’ and many other type variables.</a:t>
            </a:r>
            <a:endParaRPr i="1"/>
          </a:p>
          <a:p>
            <a:pPr marL="457200" lvl="0" indent="0" algn="l" rtl="0">
              <a:spcBef>
                <a:spcPts val="1600"/>
              </a:spcBef>
              <a:spcAft>
                <a:spcPts val="0"/>
              </a:spcAft>
              <a:buNone/>
            </a:pPr>
            <a:r>
              <a:rPr lang="en-GB" i="1"/>
              <a:t>  </a:t>
            </a:r>
            <a:endParaRPr i="1"/>
          </a:p>
          <a:p>
            <a:pPr marL="0" lvl="0" indent="0" algn="l" rtl="0">
              <a:spcBef>
                <a:spcPts val="160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311700" y="10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For plotting of R objects - plot()</a:t>
            </a:r>
            <a:endParaRPr/>
          </a:p>
        </p:txBody>
      </p:sp>
      <p:sp>
        <p:nvSpPr>
          <p:cNvPr id="282" name="Google Shape;282;p44"/>
          <p:cNvSpPr txBox="1">
            <a:spLocks noGrp="1"/>
          </p:cNvSpPr>
          <p:nvPr>
            <p:ph type="body" idx="1"/>
          </p:nvPr>
        </p:nvSpPr>
        <p:spPr>
          <a:xfrm>
            <a:off x="276325" y="722050"/>
            <a:ext cx="8520600" cy="57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b="1" i="1"/>
              <a:t>plot(x = Copy_of_starcraft$LeagueIndex, y = Copy_of_starcraft$APM)</a:t>
            </a:r>
            <a:endParaRPr sz="1400" b="1" i="1"/>
          </a:p>
        </p:txBody>
      </p:sp>
      <p:pic>
        <p:nvPicPr>
          <p:cNvPr id="283" name="Google Shape;283;p44"/>
          <p:cNvPicPr preferRelativeResize="0"/>
          <p:nvPr/>
        </p:nvPicPr>
        <p:blipFill>
          <a:blip r:embed="rId3">
            <a:alphaModFix/>
          </a:blip>
          <a:stretch>
            <a:fillRect/>
          </a:stretch>
        </p:blipFill>
        <p:spPr>
          <a:xfrm>
            <a:off x="2078913" y="1294750"/>
            <a:ext cx="4986177" cy="38487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311700" y="10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 fit linear models - lm()</a:t>
            </a:r>
            <a:endParaRPr/>
          </a:p>
        </p:txBody>
      </p:sp>
      <p:sp>
        <p:nvSpPr>
          <p:cNvPr id="289" name="Google Shape;289;p45"/>
          <p:cNvSpPr txBox="1">
            <a:spLocks noGrp="1"/>
          </p:cNvSpPr>
          <p:nvPr>
            <p:ph type="body" idx="1"/>
          </p:nvPr>
        </p:nvSpPr>
        <p:spPr>
          <a:xfrm>
            <a:off x="276325" y="722050"/>
            <a:ext cx="8520600" cy="436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b="1" i="1"/>
              <a:t>lm(Copy_of_starcraft$APM ~ Copy_of_starcraft$LeagueIndex)</a:t>
            </a:r>
            <a:endParaRPr sz="1400" b="1" i="1"/>
          </a:p>
          <a:p>
            <a:pPr marL="0" lvl="0" indent="0" algn="l" rtl="0">
              <a:spcBef>
                <a:spcPts val="1600"/>
              </a:spcBef>
              <a:spcAft>
                <a:spcPts val="0"/>
              </a:spcAft>
              <a:buNone/>
            </a:pPr>
            <a:endParaRPr sz="1400" b="1" i="1"/>
          </a:p>
          <a:p>
            <a:pPr marL="0" lvl="0" indent="0" algn="l" rtl="0">
              <a:spcBef>
                <a:spcPts val="1600"/>
              </a:spcBef>
              <a:spcAft>
                <a:spcPts val="0"/>
              </a:spcAft>
              <a:buNone/>
            </a:pPr>
            <a:endParaRPr sz="1400" b="1" i="1"/>
          </a:p>
          <a:p>
            <a:pPr marL="0" lvl="0" indent="0" algn="l" rtl="0">
              <a:spcBef>
                <a:spcPts val="1600"/>
              </a:spcBef>
              <a:spcAft>
                <a:spcPts val="0"/>
              </a:spcAft>
              <a:buNone/>
            </a:pPr>
            <a:endParaRPr sz="1400" b="1" i="1"/>
          </a:p>
          <a:p>
            <a:pPr marL="0" lvl="0" indent="0" algn="l" rtl="0">
              <a:spcBef>
                <a:spcPts val="1600"/>
              </a:spcBef>
              <a:spcAft>
                <a:spcPts val="0"/>
              </a:spcAft>
              <a:buNone/>
            </a:pPr>
            <a:endParaRPr sz="1400" b="1" i="1"/>
          </a:p>
          <a:p>
            <a:pPr marL="0" lvl="0" indent="0" algn="l" rtl="0">
              <a:spcBef>
                <a:spcPts val="1600"/>
              </a:spcBef>
              <a:spcAft>
                <a:spcPts val="0"/>
              </a:spcAft>
              <a:buNone/>
            </a:pPr>
            <a:endParaRPr sz="1400" b="1" i="1"/>
          </a:p>
          <a:p>
            <a:pPr marL="457200" lvl="0" indent="-317500" algn="l" rtl="0">
              <a:spcBef>
                <a:spcPts val="1600"/>
              </a:spcBef>
              <a:spcAft>
                <a:spcPts val="0"/>
              </a:spcAft>
              <a:buSzPts val="1400"/>
              <a:buChar char="●"/>
            </a:pPr>
            <a:r>
              <a:rPr lang="en-GB" sz="1400" i="1"/>
              <a:t>Returns the Intercept and the Slope, that we use to plot the regression line using:</a:t>
            </a:r>
            <a:endParaRPr sz="1400" i="1"/>
          </a:p>
          <a:p>
            <a:pPr marL="914400" lvl="1" indent="-317500" algn="l" rtl="0">
              <a:spcBef>
                <a:spcPts val="0"/>
              </a:spcBef>
              <a:spcAft>
                <a:spcPts val="0"/>
              </a:spcAft>
              <a:buSzPts val="1400"/>
              <a:buChar char="○"/>
            </a:pPr>
            <a:r>
              <a:rPr lang="en-GB" i="1"/>
              <a:t>abline(22.18, 22.67)</a:t>
            </a:r>
            <a:endParaRPr sz="1400" i="1"/>
          </a:p>
        </p:txBody>
      </p:sp>
      <p:pic>
        <p:nvPicPr>
          <p:cNvPr id="290" name="Google Shape;290;p45"/>
          <p:cNvPicPr preferRelativeResize="0"/>
          <p:nvPr/>
        </p:nvPicPr>
        <p:blipFill>
          <a:blip r:embed="rId3">
            <a:alphaModFix/>
          </a:blip>
          <a:stretch>
            <a:fillRect/>
          </a:stretch>
        </p:blipFill>
        <p:spPr>
          <a:xfrm>
            <a:off x="2505075" y="1455475"/>
            <a:ext cx="4133850" cy="1257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311700" y="105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To add regression lines to a graph - abline()</a:t>
            </a:r>
            <a:endParaRPr/>
          </a:p>
        </p:txBody>
      </p:sp>
      <p:sp>
        <p:nvSpPr>
          <p:cNvPr id="296" name="Google Shape;296;p46"/>
          <p:cNvSpPr txBox="1">
            <a:spLocks noGrp="1"/>
          </p:cNvSpPr>
          <p:nvPr>
            <p:ph type="body" idx="1"/>
          </p:nvPr>
        </p:nvSpPr>
        <p:spPr>
          <a:xfrm>
            <a:off x="276325" y="722050"/>
            <a:ext cx="8520600" cy="57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b="1" i="1"/>
              <a:t>abline(lm(Copy_of_starcraft$APM ~ Copy_of_starcraft$LeagueIndex))</a:t>
            </a:r>
            <a:endParaRPr sz="1400" b="1" i="1"/>
          </a:p>
        </p:txBody>
      </p:sp>
      <p:pic>
        <p:nvPicPr>
          <p:cNvPr id="297" name="Google Shape;297;p46"/>
          <p:cNvPicPr preferRelativeResize="0"/>
          <p:nvPr/>
        </p:nvPicPr>
        <p:blipFill>
          <a:blip r:embed="rId3">
            <a:alphaModFix/>
          </a:blip>
          <a:stretch>
            <a:fillRect/>
          </a:stretch>
        </p:blipFill>
        <p:spPr>
          <a:xfrm>
            <a:off x="2077613" y="1294750"/>
            <a:ext cx="4988786" cy="3848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Applying Algorithms in RStudio (Random Forest)</a:t>
            </a:r>
            <a:endParaRPr/>
          </a:p>
        </p:txBody>
      </p:sp>
      <p:pic>
        <p:nvPicPr>
          <p:cNvPr id="303" name="Google Shape;303;p47"/>
          <p:cNvPicPr preferRelativeResize="0"/>
          <p:nvPr/>
        </p:nvPicPr>
        <p:blipFill>
          <a:blip r:embed="rId3">
            <a:alphaModFix/>
          </a:blip>
          <a:stretch>
            <a:fillRect/>
          </a:stretch>
        </p:blipFill>
        <p:spPr>
          <a:xfrm>
            <a:off x="152400" y="1170125"/>
            <a:ext cx="4203525" cy="3727801"/>
          </a:xfrm>
          <a:prstGeom prst="rect">
            <a:avLst/>
          </a:prstGeom>
          <a:noFill/>
          <a:ln>
            <a:noFill/>
          </a:ln>
        </p:spPr>
      </p:pic>
      <p:pic>
        <p:nvPicPr>
          <p:cNvPr id="304" name="Google Shape;304;p47"/>
          <p:cNvPicPr preferRelativeResize="0"/>
          <p:nvPr/>
        </p:nvPicPr>
        <p:blipFill>
          <a:blip r:embed="rId4">
            <a:alphaModFix/>
          </a:blip>
          <a:stretch>
            <a:fillRect/>
          </a:stretch>
        </p:blipFill>
        <p:spPr>
          <a:xfrm>
            <a:off x="4428925" y="1170125"/>
            <a:ext cx="4089325" cy="33912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a:off x="311700" y="268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Histogram of the given data values - hist()</a:t>
            </a:r>
            <a:endParaRPr/>
          </a:p>
        </p:txBody>
      </p:sp>
      <p:sp>
        <p:nvSpPr>
          <p:cNvPr id="310" name="Google Shape;310;p48"/>
          <p:cNvSpPr txBox="1">
            <a:spLocks noGrp="1"/>
          </p:cNvSpPr>
          <p:nvPr>
            <p:ph type="body" idx="1"/>
          </p:nvPr>
        </p:nvSpPr>
        <p:spPr>
          <a:xfrm>
            <a:off x="311700" y="926075"/>
            <a:ext cx="8520600" cy="5727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b="1" i="1"/>
              <a:t>hist(Copy_of_starcraft$HoursPerWeek)</a:t>
            </a:r>
            <a:endParaRPr sz="1400" b="1" i="1"/>
          </a:p>
        </p:txBody>
      </p:sp>
      <p:pic>
        <p:nvPicPr>
          <p:cNvPr id="311" name="Google Shape;311;p48"/>
          <p:cNvPicPr preferRelativeResize="0"/>
          <p:nvPr/>
        </p:nvPicPr>
        <p:blipFill>
          <a:blip r:embed="rId3">
            <a:alphaModFix/>
          </a:blip>
          <a:stretch>
            <a:fillRect/>
          </a:stretch>
        </p:blipFill>
        <p:spPr>
          <a:xfrm>
            <a:off x="1644038" y="1498775"/>
            <a:ext cx="5855918" cy="36447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9"/>
          <p:cNvSpPr txBox="1">
            <a:spLocks noGrp="1"/>
          </p:cNvSpPr>
          <p:nvPr>
            <p:ph type="title"/>
          </p:nvPr>
        </p:nvSpPr>
        <p:spPr>
          <a:xfrm>
            <a:off x="311700" y="268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Histogram of the given data values - hist()</a:t>
            </a:r>
            <a:endParaRPr/>
          </a:p>
        </p:txBody>
      </p:sp>
      <p:sp>
        <p:nvSpPr>
          <p:cNvPr id="317" name="Google Shape;317;p49"/>
          <p:cNvSpPr txBox="1">
            <a:spLocks noGrp="1"/>
          </p:cNvSpPr>
          <p:nvPr>
            <p:ph type="body" idx="1"/>
          </p:nvPr>
        </p:nvSpPr>
        <p:spPr>
          <a:xfrm>
            <a:off x="311700" y="926075"/>
            <a:ext cx="8520600" cy="424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b="1" i="1"/>
              <a:t>hist(Copy_of_starcraft$APM)</a:t>
            </a:r>
            <a:endParaRPr sz="1400" b="1" i="1"/>
          </a:p>
        </p:txBody>
      </p:sp>
      <p:pic>
        <p:nvPicPr>
          <p:cNvPr id="318" name="Google Shape;318;p49"/>
          <p:cNvPicPr preferRelativeResize="0"/>
          <p:nvPr/>
        </p:nvPicPr>
        <p:blipFill>
          <a:blip r:embed="rId3">
            <a:alphaModFix/>
          </a:blip>
          <a:stretch>
            <a:fillRect/>
          </a:stretch>
        </p:blipFill>
        <p:spPr>
          <a:xfrm>
            <a:off x="1524750" y="1350275"/>
            <a:ext cx="6094510" cy="3793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xfrm>
            <a:off x="311700" y="225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Bar plot with vertical or horizontal bars - barplot()</a:t>
            </a:r>
            <a:endParaRPr/>
          </a:p>
        </p:txBody>
      </p:sp>
      <p:sp>
        <p:nvSpPr>
          <p:cNvPr id="324" name="Google Shape;324;p50"/>
          <p:cNvSpPr txBox="1">
            <a:spLocks noGrp="1"/>
          </p:cNvSpPr>
          <p:nvPr>
            <p:ph type="body" idx="1"/>
          </p:nvPr>
        </p:nvSpPr>
        <p:spPr>
          <a:xfrm>
            <a:off x="311700" y="883625"/>
            <a:ext cx="8520600" cy="66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b="1" i="1"/>
              <a:t>age &lt;- table(Copy_of_starcraft$Age)    </a:t>
            </a:r>
            <a:r>
              <a:rPr lang="en-GB" sz="1400" b="1" i="1">
                <a:solidFill>
                  <a:srgbClr val="B7B7B7"/>
                </a:solidFill>
              </a:rPr>
              <a:t>//creates tabular results of categorical variables</a:t>
            </a:r>
            <a:endParaRPr sz="1400" b="1" i="1">
              <a:solidFill>
                <a:srgbClr val="B7B7B7"/>
              </a:solidFill>
            </a:endParaRPr>
          </a:p>
          <a:p>
            <a:pPr marL="457200" lvl="0" indent="-317500" algn="l" rtl="0">
              <a:spcBef>
                <a:spcPts val="0"/>
              </a:spcBef>
              <a:spcAft>
                <a:spcPts val="0"/>
              </a:spcAft>
              <a:buSzPts val="1400"/>
              <a:buChar char="●"/>
            </a:pPr>
            <a:r>
              <a:rPr lang="en-GB" sz="1400" b="1" i="1"/>
              <a:t>barplot(age, main="Age of all Players", xlab="Age", ylab="Quantity of Players")</a:t>
            </a:r>
            <a:endParaRPr sz="1400" b="1"/>
          </a:p>
        </p:txBody>
      </p:sp>
      <p:pic>
        <p:nvPicPr>
          <p:cNvPr id="325" name="Google Shape;325;p50"/>
          <p:cNvPicPr preferRelativeResize="0"/>
          <p:nvPr/>
        </p:nvPicPr>
        <p:blipFill rotWithShape="1">
          <a:blip r:embed="rId3">
            <a:alphaModFix/>
          </a:blip>
          <a:srcRect t="2369" r="1195" b="2092"/>
          <a:stretch/>
        </p:blipFill>
        <p:spPr>
          <a:xfrm>
            <a:off x="1378088" y="1551125"/>
            <a:ext cx="6387831" cy="35923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title"/>
          </p:nvPr>
        </p:nvSpPr>
        <p:spPr>
          <a:xfrm>
            <a:off x="311700" y="225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Bar plot with vertical or horizontal bars - barplot()</a:t>
            </a:r>
            <a:endParaRPr/>
          </a:p>
          <a:p>
            <a:pPr marL="0" lvl="0" indent="0" algn="l" rtl="0">
              <a:spcBef>
                <a:spcPts val="0"/>
              </a:spcBef>
              <a:spcAft>
                <a:spcPts val="0"/>
              </a:spcAft>
              <a:buNone/>
            </a:pPr>
            <a:endParaRPr/>
          </a:p>
        </p:txBody>
      </p:sp>
      <p:sp>
        <p:nvSpPr>
          <p:cNvPr id="331" name="Google Shape;331;p51"/>
          <p:cNvSpPr txBox="1">
            <a:spLocks noGrp="1"/>
          </p:cNvSpPr>
          <p:nvPr>
            <p:ph type="body" idx="1"/>
          </p:nvPr>
        </p:nvSpPr>
        <p:spPr>
          <a:xfrm>
            <a:off x="311700" y="883625"/>
            <a:ext cx="8520600" cy="756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sz="1400" b="1" i="1"/>
              <a:t>barplot(table(Copy_of_starcraft$LeagueIndex), main="Starcraft Rank Distribution", xlab="League Rank Index", ylab="Quantity of Players")</a:t>
            </a:r>
            <a:endParaRPr sz="1400" b="1"/>
          </a:p>
        </p:txBody>
      </p:sp>
      <p:pic>
        <p:nvPicPr>
          <p:cNvPr id="332" name="Google Shape;332;p51"/>
          <p:cNvPicPr preferRelativeResize="0"/>
          <p:nvPr/>
        </p:nvPicPr>
        <p:blipFill>
          <a:blip r:embed="rId3">
            <a:alphaModFix/>
          </a:blip>
          <a:stretch>
            <a:fillRect/>
          </a:stretch>
        </p:blipFill>
        <p:spPr>
          <a:xfrm>
            <a:off x="2199100" y="1639625"/>
            <a:ext cx="4548591" cy="3503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112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Intro to Language </a:t>
            </a:r>
            <a:endParaRPr b="1"/>
          </a:p>
        </p:txBody>
      </p:sp>
      <p:sp>
        <p:nvSpPr>
          <p:cNvPr id="82" name="Google Shape;82;p16"/>
          <p:cNvSpPr txBox="1">
            <a:spLocks noGrp="1"/>
          </p:cNvSpPr>
          <p:nvPr>
            <p:ph type="body" idx="1"/>
          </p:nvPr>
        </p:nvSpPr>
        <p:spPr>
          <a:xfrm>
            <a:off x="188650" y="761400"/>
            <a:ext cx="8520600" cy="1892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Char char="●"/>
            </a:pPr>
            <a:r>
              <a:rPr lang="en-GB">
                <a:solidFill>
                  <a:srgbClr val="000000"/>
                </a:solidFill>
              </a:rPr>
              <a:t>Programming language and free software environment</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GB">
                <a:solidFill>
                  <a:srgbClr val="000000"/>
                </a:solidFill>
              </a:rPr>
              <a:t>Used for developing statistical and graphical software and data analysis</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GB">
                <a:solidFill>
                  <a:schemeClr val="dk1"/>
                </a:solidFill>
                <a:highlight>
                  <a:srgbClr val="FFFFFF"/>
                </a:highlight>
              </a:rPr>
              <a:t>It’s a </a:t>
            </a:r>
            <a:r>
              <a:rPr lang="en-GB">
                <a:solidFill>
                  <a:srgbClr val="000000"/>
                </a:solidFill>
                <a:highlight>
                  <a:srgbClr val="FFFFFF"/>
                </a:highlight>
                <a:uFill>
                  <a:noFill/>
                </a:uFill>
                <a:hlinkClick r:id="rId3"/>
              </a:rPr>
              <a:t>powerful suite of software</a:t>
            </a:r>
            <a:r>
              <a:rPr lang="en-GB">
                <a:solidFill>
                  <a:schemeClr val="dk1"/>
                </a:solidFill>
                <a:highlight>
                  <a:srgbClr val="FFFFFF"/>
                </a:highlight>
              </a:rPr>
              <a:t> for data manipulation, calculation and graphical display.</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GB">
                <a:solidFill>
                  <a:srgbClr val="000000"/>
                </a:solidFill>
              </a:rPr>
              <a:t>Imperative, Functional, Procedural, Reflective, Array, Object-Oriented</a:t>
            </a: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GB">
                <a:solidFill>
                  <a:srgbClr val="000000"/>
                </a:solidFill>
              </a:rPr>
              <a:t>Dynamically typed language</a:t>
            </a:r>
            <a:endParaRPr/>
          </a:p>
        </p:txBody>
      </p:sp>
      <p:cxnSp>
        <p:nvCxnSpPr>
          <p:cNvPr id="83" name="Google Shape;83;p16"/>
          <p:cNvCxnSpPr/>
          <p:nvPr/>
        </p:nvCxnSpPr>
        <p:spPr>
          <a:xfrm rot="10800000" flipH="1">
            <a:off x="125800" y="2566050"/>
            <a:ext cx="8646300" cy="11400"/>
          </a:xfrm>
          <a:prstGeom prst="straightConnector1">
            <a:avLst/>
          </a:prstGeom>
          <a:noFill/>
          <a:ln w="19050" cap="flat" cmpd="sng">
            <a:solidFill>
              <a:srgbClr val="000000"/>
            </a:solidFill>
            <a:prstDash val="solid"/>
            <a:round/>
            <a:headEnd type="none" w="med" len="med"/>
            <a:tailEnd type="none" w="med" len="med"/>
          </a:ln>
        </p:spPr>
      </p:cxnSp>
      <p:sp>
        <p:nvSpPr>
          <p:cNvPr id="84" name="Google Shape;84;p16"/>
          <p:cNvSpPr txBox="1"/>
          <p:nvPr/>
        </p:nvSpPr>
        <p:spPr>
          <a:xfrm>
            <a:off x="125800" y="2727400"/>
            <a:ext cx="8397300" cy="23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dk1"/>
                </a:solidFill>
              </a:rPr>
              <a:t>Datatypes in </a:t>
            </a:r>
            <a:r>
              <a:rPr lang="en-GB" sz="1800" b="1">
                <a:solidFill>
                  <a:schemeClr val="dk1"/>
                </a:solidFill>
              </a:rPr>
              <a:t>R</a:t>
            </a:r>
            <a:r>
              <a:rPr lang="en-GB" sz="1800">
                <a:solidFill>
                  <a:schemeClr val="dk1"/>
                </a:solidFill>
              </a:rPr>
              <a:t>, 			Value Examples</a:t>
            </a:r>
            <a:endParaRPr sz="1800">
              <a:solidFill>
                <a:schemeClr val="dk1"/>
              </a:solidFill>
            </a:endParaRPr>
          </a:p>
          <a:p>
            <a:pPr marL="457200" lvl="0" indent="-342900" algn="l" rtl="0">
              <a:spcBef>
                <a:spcPts val="1600"/>
              </a:spcBef>
              <a:spcAft>
                <a:spcPts val="0"/>
              </a:spcAft>
              <a:buClr>
                <a:schemeClr val="dk1"/>
              </a:buClr>
              <a:buSzPts val="1800"/>
              <a:buChar char="●"/>
            </a:pPr>
            <a:r>
              <a:rPr lang="en-GB" sz="1800" b="1">
                <a:solidFill>
                  <a:schemeClr val="dk1"/>
                </a:solidFill>
              </a:rPr>
              <a:t>Logical</a:t>
            </a:r>
            <a:r>
              <a:rPr lang="en-GB" sz="1800">
                <a:solidFill>
                  <a:schemeClr val="dk1"/>
                </a:solidFill>
              </a:rPr>
              <a:t>/Boolean		TRUE, FALSE</a:t>
            </a:r>
            <a:endParaRPr sz="1800">
              <a:solidFill>
                <a:schemeClr val="dk1"/>
              </a:solidFill>
            </a:endParaRPr>
          </a:p>
          <a:p>
            <a:pPr marL="457200" lvl="0" indent="-342900" algn="l" rtl="0">
              <a:spcBef>
                <a:spcPts val="0"/>
              </a:spcBef>
              <a:spcAft>
                <a:spcPts val="0"/>
              </a:spcAft>
              <a:buClr>
                <a:schemeClr val="dk1"/>
              </a:buClr>
              <a:buSzPts val="1800"/>
              <a:buChar char="●"/>
            </a:pPr>
            <a:r>
              <a:rPr lang="en-GB" sz="1800" b="1">
                <a:solidFill>
                  <a:schemeClr val="dk1"/>
                </a:solidFill>
              </a:rPr>
              <a:t>Character</a:t>
            </a:r>
            <a:r>
              <a:rPr lang="en-GB" sz="1800">
                <a:solidFill>
                  <a:schemeClr val="dk1"/>
                </a:solidFill>
              </a:rPr>
              <a:t>/String		“Name”, “True”, “R”</a:t>
            </a:r>
            <a:endParaRPr sz="1800">
              <a:solidFill>
                <a:schemeClr val="dk1"/>
              </a:solidFill>
            </a:endParaRPr>
          </a:p>
          <a:p>
            <a:pPr marL="457200" lvl="0" indent="-342900" algn="l" rtl="0">
              <a:spcBef>
                <a:spcPts val="0"/>
              </a:spcBef>
              <a:spcAft>
                <a:spcPts val="0"/>
              </a:spcAft>
              <a:buClr>
                <a:schemeClr val="dk1"/>
              </a:buClr>
              <a:buSzPts val="1800"/>
              <a:buChar char="●"/>
            </a:pPr>
            <a:r>
              <a:rPr lang="en-GB" sz="1800" b="1">
                <a:solidFill>
                  <a:schemeClr val="dk1"/>
                </a:solidFill>
              </a:rPr>
              <a:t>Numeric</a:t>
            </a:r>
            <a:r>
              <a:rPr lang="en-GB" sz="1800">
                <a:solidFill>
                  <a:schemeClr val="dk1"/>
                </a:solidFill>
              </a:rPr>
              <a:t>/Float		23.5, 4, 653</a:t>
            </a:r>
            <a:endParaRPr sz="1800">
              <a:solidFill>
                <a:schemeClr val="dk1"/>
              </a:solidFill>
            </a:endParaRPr>
          </a:p>
          <a:p>
            <a:pPr marL="457200" lvl="0" indent="-342900" algn="l" rtl="0">
              <a:spcBef>
                <a:spcPts val="0"/>
              </a:spcBef>
              <a:spcAft>
                <a:spcPts val="0"/>
              </a:spcAft>
              <a:buClr>
                <a:schemeClr val="dk1"/>
              </a:buClr>
              <a:buSzPts val="1800"/>
              <a:buChar char="●"/>
            </a:pPr>
            <a:r>
              <a:rPr lang="en-GB" sz="1800" b="1">
                <a:solidFill>
                  <a:schemeClr val="dk1"/>
                </a:solidFill>
              </a:rPr>
              <a:t>Integer</a:t>
            </a:r>
            <a:r>
              <a:rPr lang="en-GB" sz="1800">
                <a:solidFill>
                  <a:schemeClr val="dk1"/>
                </a:solidFill>
              </a:rPr>
              <a:t>				5L, 94L, -5L			-An ‘L’ claims it an integer.</a:t>
            </a:r>
            <a:endParaRPr sz="1800">
              <a:solidFill>
                <a:schemeClr val="dk1"/>
              </a:solidFill>
            </a:endParaRPr>
          </a:p>
          <a:p>
            <a:pPr marL="457200" lvl="0" indent="-342900" algn="l" rtl="0">
              <a:spcBef>
                <a:spcPts val="0"/>
              </a:spcBef>
              <a:spcAft>
                <a:spcPts val="0"/>
              </a:spcAft>
              <a:buClr>
                <a:schemeClr val="dk1"/>
              </a:buClr>
              <a:buSzPts val="1800"/>
              <a:buChar char="●"/>
            </a:pPr>
            <a:r>
              <a:rPr lang="en-GB" sz="1800" b="1">
                <a:solidFill>
                  <a:schemeClr val="dk1"/>
                </a:solidFill>
              </a:rPr>
              <a:t>Complex</a:t>
            </a:r>
            <a:r>
              <a:rPr lang="en-GB" sz="1800">
                <a:solidFill>
                  <a:schemeClr val="dk1"/>
                </a:solidFill>
              </a:rPr>
              <a:t>			2+5i, -3+4x</a:t>
            </a:r>
            <a:endParaRPr sz="1800">
              <a:solidFill>
                <a:schemeClr val="dk1"/>
              </a:solidFill>
            </a:endParaRPr>
          </a:p>
          <a:p>
            <a:pPr marL="457200" lvl="0" indent="-342900" algn="l" rtl="0">
              <a:spcBef>
                <a:spcPts val="0"/>
              </a:spcBef>
              <a:spcAft>
                <a:spcPts val="0"/>
              </a:spcAft>
              <a:buClr>
                <a:schemeClr val="dk1"/>
              </a:buClr>
              <a:buSzPts val="1800"/>
              <a:buChar char="●"/>
            </a:pPr>
            <a:r>
              <a:rPr lang="en-GB" sz="1800" b="1">
                <a:solidFill>
                  <a:schemeClr val="dk1"/>
                </a:solidFill>
              </a:rPr>
              <a:t>Raw				</a:t>
            </a:r>
            <a:r>
              <a:rPr lang="en-GB" sz="1800">
                <a:solidFill>
                  <a:schemeClr val="dk1"/>
                </a:solidFill>
              </a:rPr>
              <a:t>charToRaw(“Pi”)		50, 69</a:t>
            </a:r>
            <a:endParaRPr sz="1800">
              <a:solidFill>
                <a:schemeClr val="dk1"/>
              </a:solidFill>
            </a:endParaRPr>
          </a:p>
        </p:txBody>
      </p:sp>
      <p:pic>
        <p:nvPicPr>
          <p:cNvPr id="85" name="Google Shape;85;p16"/>
          <p:cNvPicPr preferRelativeResize="0"/>
          <p:nvPr/>
        </p:nvPicPr>
        <p:blipFill>
          <a:blip r:embed="rId4">
            <a:alphaModFix/>
          </a:blip>
          <a:stretch>
            <a:fillRect/>
          </a:stretch>
        </p:blipFill>
        <p:spPr>
          <a:xfrm>
            <a:off x="3257550" y="59300"/>
            <a:ext cx="1066227" cy="831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2"/>
          <p:cNvSpPr txBox="1">
            <a:spLocks noGrp="1"/>
          </p:cNvSpPr>
          <p:nvPr>
            <p:ph type="title"/>
          </p:nvPr>
        </p:nvSpPr>
        <p:spPr>
          <a:xfrm>
            <a:off x="311700" y="183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Installing Packages</a:t>
            </a:r>
            <a:endParaRPr/>
          </a:p>
        </p:txBody>
      </p:sp>
      <p:sp>
        <p:nvSpPr>
          <p:cNvPr id="338" name="Google Shape;338;p52"/>
          <p:cNvSpPr txBox="1">
            <a:spLocks noGrp="1"/>
          </p:cNvSpPr>
          <p:nvPr>
            <p:ph type="body" idx="1"/>
          </p:nvPr>
        </p:nvSpPr>
        <p:spPr>
          <a:xfrm>
            <a:off x="311700" y="834100"/>
            <a:ext cx="8520600" cy="1104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We are going to plot 3D images but we need to install some packages to be able to do 3D plotting. </a:t>
            </a:r>
            <a:endParaRPr/>
          </a:p>
          <a:p>
            <a:pPr marL="457200" lvl="0" indent="-342900" algn="l" rtl="0">
              <a:spcBef>
                <a:spcPts val="0"/>
              </a:spcBef>
              <a:spcAft>
                <a:spcPts val="0"/>
              </a:spcAft>
              <a:buSzPts val="1800"/>
              <a:buChar char="●"/>
            </a:pPr>
            <a:r>
              <a:rPr lang="en-GB"/>
              <a:t>In the packages tab, click Install</a:t>
            </a:r>
            <a:endParaRPr/>
          </a:p>
          <a:p>
            <a:pPr marL="457200" lvl="0" indent="0" algn="l" rtl="0">
              <a:spcBef>
                <a:spcPts val="1600"/>
              </a:spcBef>
              <a:spcAft>
                <a:spcPts val="1600"/>
              </a:spcAft>
              <a:buNone/>
            </a:pPr>
            <a:endParaRPr/>
          </a:p>
        </p:txBody>
      </p:sp>
      <p:pic>
        <p:nvPicPr>
          <p:cNvPr id="339" name="Google Shape;339;p52"/>
          <p:cNvPicPr preferRelativeResize="0"/>
          <p:nvPr/>
        </p:nvPicPr>
        <p:blipFill>
          <a:blip r:embed="rId3">
            <a:alphaModFix/>
          </a:blip>
          <a:stretch>
            <a:fillRect/>
          </a:stretch>
        </p:blipFill>
        <p:spPr>
          <a:xfrm>
            <a:off x="1957650" y="2009300"/>
            <a:ext cx="5228701" cy="3063451"/>
          </a:xfrm>
          <a:prstGeom prst="rect">
            <a:avLst/>
          </a:prstGeom>
          <a:noFill/>
          <a:ln>
            <a:noFill/>
          </a:ln>
        </p:spPr>
      </p:pic>
      <p:sp>
        <p:nvSpPr>
          <p:cNvPr id="340" name="Google Shape;340;p52"/>
          <p:cNvSpPr txBox="1"/>
          <p:nvPr/>
        </p:nvSpPr>
        <p:spPr>
          <a:xfrm>
            <a:off x="1874875" y="2101275"/>
            <a:ext cx="601500" cy="2334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3"/>
          <p:cNvSpPr txBox="1">
            <a:spLocks noGrp="1"/>
          </p:cNvSpPr>
          <p:nvPr>
            <p:ph type="title"/>
          </p:nvPr>
        </p:nvSpPr>
        <p:spPr>
          <a:xfrm>
            <a:off x="311700" y="176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Installing Packages</a:t>
            </a:r>
            <a:endParaRPr/>
          </a:p>
        </p:txBody>
      </p:sp>
      <p:sp>
        <p:nvSpPr>
          <p:cNvPr id="346" name="Google Shape;346;p53"/>
          <p:cNvSpPr txBox="1">
            <a:spLocks noGrp="1"/>
          </p:cNvSpPr>
          <p:nvPr>
            <p:ph type="body" idx="1"/>
          </p:nvPr>
        </p:nvSpPr>
        <p:spPr>
          <a:xfrm>
            <a:off x="311700" y="863550"/>
            <a:ext cx="8520600" cy="678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Under </a:t>
            </a:r>
            <a:r>
              <a:rPr lang="en-GB" i="1"/>
              <a:t>Packages, </a:t>
            </a:r>
            <a:r>
              <a:rPr lang="en-GB"/>
              <a:t>put </a:t>
            </a:r>
            <a:r>
              <a:rPr lang="en-GB" i="1"/>
              <a:t>rgl </a:t>
            </a:r>
            <a:r>
              <a:rPr lang="en-GB"/>
              <a:t>insert a coma and put </a:t>
            </a:r>
            <a:r>
              <a:rPr lang="en-GB" i="1"/>
              <a:t>scatterplot3d</a:t>
            </a:r>
            <a:endParaRPr i="1"/>
          </a:p>
        </p:txBody>
      </p:sp>
      <p:pic>
        <p:nvPicPr>
          <p:cNvPr id="347" name="Google Shape;347;p53"/>
          <p:cNvPicPr preferRelativeResize="0"/>
          <p:nvPr/>
        </p:nvPicPr>
        <p:blipFill>
          <a:blip r:embed="rId3">
            <a:alphaModFix/>
          </a:blip>
          <a:stretch>
            <a:fillRect/>
          </a:stretch>
        </p:blipFill>
        <p:spPr>
          <a:xfrm>
            <a:off x="1726600" y="1450375"/>
            <a:ext cx="5567699" cy="36223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311700" y="338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3D Graphs</a:t>
            </a:r>
            <a:endParaRPr/>
          </a:p>
        </p:txBody>
      </p:sp>
      <p:sp>
        <p:nvSpPr>
          <p:cNvPr id="353" name="Google Shape;353;p54"/>
          <p:cNvSpPr txBox="1">
            <a:spLocks noGrp="1"/>
          </p:cNvSpPr>
          <p:nvPr>
            <p:ph type="body" idx="1"/>
          </p:nvPr>
        </p:nvSpPr>
        <p:spPr>
          <a:xfrm>
            <a:off x="340000" y="1009000"/>
            <a:ext cx="8520600" cy="35217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a:t>After installing the packages open them up using the library() function, fill the parameter with the name of the packages you installed. </a:t>
            </a:r>
            <a:endParaRPr/>
          </a:p>
          <a:p>
            <a:pPr marL="457200" lvl="0" indent="-342900" algn="l" rtl="0">
              <a:lnSpc>
                <a:spcPct val="150000"/>
              </a:lnSpc>
              <a:spcBef>
                <a:spcPts val="0"/>
              </a:spcBef>
              <a:spcAft>
                <a:spcPts val="0"/>
              </a:spcAft>
              <a:buSzPts val="1800"/>
              <a:buChar char="●"/>
            </a:pPr>
            <a:r>
              <a:rPr lang="en-GB"/>
              <a:t>you can now use the functions to create 3D graphs </a:t>
            </a:r>
            <a:endParaRPr/>
          </a:p>
          <a:p>
            <a:pPr marL="457200" lvl="0" indent="-342900" algn="l" rtl="0">
              <a:lnSpc>
                <a:spcPct val="150000"/>
              </a:lnSpc>
              <a:spcBef>
                <a:spcPts val="0"/>
              </a:spcBef>
              <a:spcAft>
                <a:spcPts val="0"/>
              </a:spcAft>
              <a:buSzPts val="1800"/>
              <a:buChar char="●"/>
            </a:pPr>
            <a:r>
              <a:rPr lang="en-GB"/>
              <a:t>On the ‘a’ table, we can use the scatterplot3d() function to display the action latency by all players, including the hours per week by doing this: </a:t>
            </a:r>
            <a:r>
              <a:rPr lang="en-GB" i="1"/>
              <a:t>scatterplot3d(a$GameID, a$HoursPerWeek, a$ActionLatency, highlight.3d = T, angle = 75, scale.y = .5, xlab='Game ID', ylab = 'Hours Per Week', zlab = ‘Action Latency’)</a:t>
            </a:r>
            <a:endParaRPr i="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55"/>
          <p:cNvPicPr preferRelativeResize="0"/>
          <p:nvPr/>
        </p:nvPicPr>
        <p:blipFill>
          <a:blip r:embed="rId3">
            <a:alphaModFix/>
          </a:blip>
          <a:stretch>
            <a:fillRect/>
          </a:stretch>
        </p:blipFill>
        <p:spPr>
          <a:xfrm>
            <a:off x="781975" y="152400"/>
            <a:ext cx="7580050" cy="4838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6"/>
          <p:cNvSpPr txBox="1">
            <a:spLocks noGrp="1"/>
          </p:cNvSpPr>
          <p:nvPr>
            <p:ph type="title"/>
          </p:nvPr>
        </p:nvSpPr>
        <p:spPr>
          <a:xfrm>
            <a:off x="311700" y="169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Installing More Packages</a:t>
            </a:r>
            <a:endParaRPr/>
          </a:p>
        </p:txBody>
      </p:sp>
      <p:sp>
        <p:nvSpPr>
          <p:cNvPr id="364" name="Google Shape;364;p56"/>
          <p:cNvSpPr txBox="1">
            <a:spLocks noGrp="1"/>
          </p:cNvSpPr>
          <p:nvPr>
            <p:ph type="body" idx="1"/>
          </p:nvPr>
        </p:nvSpPr>
        <p:spPr>
          <a:xfrm>
            <a:off x="311700" y="1058800"/>
            <a:ext cx="8520600" cy="2633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GB"/>
              <a:t>We’re going to make more fancy 3D graphs to show you just a tiny fraction of the sources that RStudio offers for designing graphs.</a:t>
            </a:r>
            <a:endParaRPr/>
          </a:p>
          <a:p>
            <a:pPr marL="457200" lvl="0" indent="-342900" algn="l" rtl="0">
              <a:lnSpc>
                <a:spcPct val="150000"/>
              </a:lnSpc>
              <a:spcBef>
                <a:spcPts val="0"/>
              </a:spcBef>
              <a:spcAft>
                <a:spcPts val="0"/>
              </a:spcAft>
              <a:buSzPts val="1800"/>
              <a:buChar char="●"/>
            </a:pPr>
            <a:r>
              <a:rPr lang="en-GB"/>
              <a:t>On the console add this command </a:t>
            </a:r>
            <a:r>
              <a:rPr lang="en-GB" i="1"/>
              <a:t>install.packages(“plot3D”),</a:t>
            </a:r>
            <a:r>
              <a:rPr lang="en-GB"/>
              <a:t> after the installation add this command, </a:t>
            </a:r>
            <a:r>
              <a:rPr lang="en-GB" i="1"/>
              <a:t>library(“plot3D”)</a:t>
            </a:r>
            <a:endParaRPr i="1"/>
          </a:p>
          <a:p>
            <a:pPr marL="457200" lvl="0" indent="-342900" algn="l" rtl="0">
              <a:lnSpc>
                <a:spcPct val="150000"/>
              </a:lnSpc>
              <a:spcBef>
                <a:spcPts val="0"/>
              </a:spcBef>
              <a:spcAft>
                <a:spcPts val="0"/>
              </a:spcAft>
              <a:buSzPts val="1800"/>
              <a:buChar char="●"/>
            </a:pPr>
            <a:r>
              <a:rPr lang="en-GB"/>
              <a:t>To get a visual representation of all the players APM and total hours played, use the scatter3D() function, for example: </a:t>
            </a:r>
            <a:r>
              <a:rPr lang="en-GB" i="1"/>
              <a:t>scatter3D(a$GameID, a$APM, a$TotalHours, phi = 0, bty = "g", type = "h", ticktype = "detailed", pch = 19, cex = 0.5)</a:t>
            </a:r>
            <a:r>
              <a:rPr lang="en-GB"/>
              <a:t>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57"/>
          <p:cNvPicPr preferRelativeResize="0"/>
          <p:nvPr/>
        </p:nvPicPr>
        <p:blipFill>
          <a:blip r:embed="rId3">
            <a:alphaModFix/>
          </a:blip>
          <a:stretch>
            <a:fillRect/>
          </a:stretch>
        </p:blipFill>
        <p:spPr>
          <a:xfrm>
            <a:off x="849925" y="152400"/>
            <a:ext cx="7444154" cy="4838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8"/>
          <p:cNvSpPr txBox="1">
            <a:spLocks noGrp="1"/>
          </p:cNvSpPr>
          <p:nvPr>
            <p:ph type="title"/>
          </p:nvPr>
        </p:nvSpPr>
        <p:spPr>
          <a:xfrm>
            <a:off x="311700" y="140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Plot 3-dimensional texts</a:t>
            </a:r>
            <a:endParaRPr/>
          </a:p>
        </p:txBody>
      </p:sp>
      <p:sp>
        <p:nvSpPr>
          <p:cNvPr id="375" name="Google Shape;375;p58"/>
          <p:cNvSpPr txBox="1">
            <a:spLocks noGrp="1"/>
          </p:cNvSpPr>
          <p:nvPr>
            <p:ph type="body" idx="1"/>
          </p:nvPr>
        </p:nvSpPr>
        <p:spPr>
          <a:xfrm>
            <a:off x="311700" y="713500"/>
            <a:ext cx="8520600" cy="1879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100"/>
              <a:t>text3D(a$GameID, a$ActionsInPAC, a$GapBetweenPACs, </a:t>
            </a:r>
            <a:endParaRPr sz="1100"/>
          </a:p>
          <a:p>
            <a:pPr marL="0" lvl="0" indent="0" algn="l" rtl="0">
              <a:lnSpc>
                <a:spcPct val="100000"/>
              </a:lnSpc>
              <a:spcBef>
                <a:spcPts val="0"/>
              </a:spcBef>
              <a:spcAft>
                <a:spcPts val="0"/>
              </a:spcAft>
              <a:buClr>
                <a:schemeClr val="dk1"/>
              </a:buClr>
              <a:buSzPts val="1100"/>
              <a:buFont typeface="Arial"/>
              <a:buNone/>
            </a:pPr>
            <a:r>
              <a:rPr lang="en-GB" sz="1100"/>
              <a:t>       labels = rownames(a), </a:t>
            </a:r>
            <a:endParaRPr sz="1100"/>
          </a:p>
          <a:p>
            <a:pPr marL="0" lvl="0" indent="0" algn="l" rtl="0">
              <a:lnSpc>
                <a:spcPct val="100000"/>
              </a:lnSpc>
              <a:spcBef>
                <a:spcPts val="0"/>
              </a:spcBef>
              <a:spcAft>
                <a:spcPts val="0"/>
              </a:spcAft>
              <a:buClr>
                <a:schemeClr val="dk1"/>
              </a:buClr>
              <a:buSzPts val="1100"/>
              <a:buFont typeface="Arial"/>
              <a:buNone/>
            </a:pPr>
            <a:r>
              <a:rPr lang="en-GB" sz="1100"/>
              <a:t>       col = gg.col(100), theta = 60, phi = 20,</a:t>
            </a:r>
            <a:endParaRPr sz="1100"/>
          </a:p>
          <a:p>
            <a:pPr marL="0" lvl="0" indent="0" algn="l" rtl="0">
              <a:lnSpc>
                <a:spcPct val="100000"/>
              </a:lnSpc>
              <a:spcBef>
                <a:spcPts val="0"/>
              </a:spcBef>
              <a:spcAft>
                <a:spcPts val="0"/>
              </a:spcAft>
              <a:buClr>
                <a:schemeClr val="dk1"/>
              </a:buClr>
              <a:buSzPts val="1100"/>
              <a:buFont typeface="Arial"/>
              <a:buNone/>
            </a:pPr>
            <a:r>
              <a:rPr lang="en-GB" sz="1100"/>
              <a:t>       xlab = "Game ID's", ylab = "Actions in PACs", zlab = "Gap Between PACs", </a:t>
            </a:r>
            <a:endParaRPr sz="1100"/>
          </a:p>
          <a:p>
            <a:pPr marL="0" lvl="0" indent="0" algn="l" rtl="0">
              <a:lnSpc>
                <a:spcPct val="100000"/>
              </a:lnSpc>
              <a:spcBef>
                <a:spcPts val="0"/>
              </a:spcBef>
              <a:spcAft>
                <a:spcPts val="0"/>
              </a:spcAft>
              <a:buClr>
                <a:schemeClr val="dk1"/>
              </a:buClr>
              <a:buSzPts val="1100"/>
              <a:buFont typeface="Arial"/>
              <a:buNone/>
            </a:pPr>
            <a:r>
              <a:rPr lang="en-GB" sz="1100"/>
              <a:t>       main = "Players PACs", cex = 0.6, </a:t>
            </a:r>
            <a:endParaRPr sz="1100"/>
          </a:p>
          <a:p>
            <a:pPr marL="0" lvl="0" indent="0" algn="l" rtl="0">
              <a:lnSpc>
                <a:spcPct val="100000"/>
              </a:lnSpc>
              <a:spcBef>
                <a:spcPts val="0"/>
              </a:spcBef>
              <a:spcAft>
                <a:spcPts val="0"/>
              </a:spcAft>
              <a:buClr>
                <a:schemeClr val="dk1"/>
              </a:buClr>
              <a:buSzPts val="1100"/>
              <a:buFont typeface="Arial"/>
              <a:buNone/>
            </a:pPr>
            <a:r>
              <a:rPr lang="en-GB" sz="1100"/>
              <a:t>       bty = "g", ticktype = "detailed", d = 2, adj = 0.5, font = 2)</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GB" sz="1100"/>
              <a:t>scatter3D(a$GameID, a$ActionsInPAC, a$GapBetweenPACs - 1, col = gg.col(100), </a:t>
            </a:r>
            <a:endParaRPr sz="1100"/>
          </a:p>
          <a:p>
            <a:pPr marL="0" lvl="0" indent="0" algn="l" rtl="0">
              <a:lnSpc>
                <a:spcPct val="100000"/>
              </a:lnSpc>
              <a:spcBef>
                <a:spcPts val="0"/>
              </a:spcBef>
              <a:spcAft>
                <a:spcPts val="0"/>
              </a:spcAft>
              <a:buClr>
                <a:schemeClr val="dk1"/>
              </a:buClr>
              <a:buSzPts val="1100"/>
              <a:buFont typeface="Arial"/>
              <a:buNone/>
            </a:pPr>
            <a:r>
              <a:rPr lang="en-GB" sz="1100"/>
              <a:t>          type = "h", pch = ".", add = TRUE)</a:t>
            </a:r>
            <a:endParaRPr sz="1100"/>
          </a:p>
          <a:p>
            <a:pPr marL="0" lvl="0" indent="0" algn="l" rtl="0">
              <a:lnSpc>
                <a:spcPct val="100000"/>
              </a:lnSpc>
              <a:spcBef>
                <a:spcPts val="0"/>
              </a:spcBef>
              <a:spcAft>
                <a:spcPts val="1600"/>
              </a:spcAft>
              <a:buNone/>
            </a:pPr>
            <a:endParaRPr sz="1100"/>
          </a:p>
        </p:txBody>
      </p:sp>
      <p:pic>
        <p:nvPicPr>
          <p:cNvPr id="376" name="Google Shape;376;p58"/>
          <p:cNvPicPr preferRelativeResize="0"/>
          <p:nvPr/>
        </p:nvPicPr>
        <p:blipFill>
          <a:blip r:embed="rId3">
            <a:alphaModFix/>
          </a:blip>
          <a:stretch>
            <a:fillRect/>
          </a:stretch>
        </p:blipFill>
        <p:spPr>
          <a:xfrm>
            <a:off x="2157875" y="2455025"/>
            <a:ext cx="4733149" cy="261462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9"/>
          <p:cNvSpPr txBox="1">
            <a:spLocks noGrp="1"/>
          </p:cNvSpPr>
          <p:nvPr>
            <p:ph type="title"/>
          </p:nvPr>
        </p:nvSpPr>
        <p:spPr>
          <a:xfrm>
            <a:off x="311700" y="2398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Regression Plane</a:t>
            </a:r>
            <a:endParaRPr/>
          </a:p>
        </p:txBody>
      </p:sp>
      <p:pic>
        <p:nvPicPr>
          <p:cNvPr id="382" name="Google Shape;382;p59"/>
          <p:cNvPicPr preferRelativeResize="0"/>
          <p:nvPr/>
        </p:nvPicPr>
        <p:blipFill>
          <a:blip r:embed="rId3">
            <a:alphaModFix/>
          </a:blip>
          <a:stretch>
            <a:fillRect/>
          </a:stretch>
        </p:blipFill>
        <p:spPr>
          <a:xfrm>
            <a:off x="2347025" y="887125"/>
            <a:ext cx="4449955" cy="4026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1350650" y="445025"/>
            <a:ext cx="748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Basics</a:t>
            </a:r>
            <a:endParaRPr/>
          </a:p>
        </p:txBody>
      </p:sp>
      <p:sp>
        <p:nvSpPr>
          <p:cNvPr id="91" name="Google Shape;91;p17"/>
          <p:cNvSpPr txBox="1">
            <a:spLocks noGrp="1"/>
          </p:cNvSpPr>
          <p:nvPr>
            <p:ph type="body" idx="1"/>
          </p:nvPr>
        </p:nvSpPr>
        <p:spPr>
          <a:xfrm>
            <a:off x="241050" y="954650"/>
            <a:ext cx="4330800" cy="407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400" b="1">
                <a:solidFill>
                  <a:srgbClr val="000000"/>
                </a:solidFill>
              </a:rPr>
              <a:t>Assigning a Variable, 3-Ways</a:t>
            </a:r>
            <a:r>
              <a:rPr lang="en-GB" sz="1400">
                <a:solidFill>
                  <a:srgbClr val="000000"/>
                </a:solidFill>
              </a:rPr>
              <a:t>, #Comment Symbol</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varX = “Value”			#Equal operator</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varY &lt;- “Value”			#Leftward operator</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“Value” -&gt; varZ			#Rightward operator</a:t>
            </a:r>
            <a:endParaRPr sz="1400">
              <a:solidFill>
                <a:srgbClr val="000000"/>
              </a:solidFill>
            </a:endParaRPr>
          </a:p>
          <a:p>
            <a:pPr marL="0" lvl="0" indent="0" algn="l" rtl="0">
              <a:lnSpc>
                <a:spcPct val="100000"/>
              </a:lnSpc>
              <a:spcBef>
                <a:spcPts val="1600"/>
              </a:spcBef>
              <a:spcAft>
                <a:spcPts val="0"/>
              </a:spcAft>
              <a:buNone/>
            </a:pPr>
            <a:r>
              <a:rPr lang="en-GB" sz="1400" b="1">
                <a:solidFill>
                  <a:srgbClr val="000000"/>
                </a:solidFill>
              </a:rPr>
              <a:t>Variable’s Datatype</a:t>
            </a:r>
            <a:endParaRPr sz="1400" b="1">
              <a:solidFill>
                <a:srgbClr val="000000"/>
              </a:solidFill>
            </a:endParaRPr>
          </a:p>
          <a:p>
            <a:pPr marL="0" lvl="0" indent="0" algn="l" rtl="0">
              <a:lnSpc>
                <a:spcPct val="100000"/>
              </a:lnSpc>
              <a:spcBef>
                <a:spcPts val="1600"/>
              </a:spcBef>
              <a:spcAft>
                <a:spcPts val="0"/>
              </a:spcAft>
              <a:buNone/>
            </a:pPr>
            <a:r>
              <a:rPr lang="en-GB" sz="1400">
                <a:solidFill>
                  <a:srgbClr val="000000"/>
                </a:solidFill>
              </a:rPr>
              <a:t>print(class(varX))</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[1] “character”</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varX = 3</a:t>
            </a:r>
            <a:endParaRPr sz="1400">
              <a:solidFill>
                <a:srgbClr val="000000"/>
              </a:solidFill>
            </a:endParaRPr>
          </a:p>
          <a:p>
            <a:pPr marL="0" lvl="0" indent="0" algn="l" rtl="0">
              <a:lnSpc>
                <a:spcPct val="100000"/>
              </a:lnSpc>
              <a:spcBef>
                <a:spcPts val="1600"/>
              </a:spcBef>
              <a:spcAft>
                <a:spcPts val="0"/>
              </a:spcAft>
              <a:buNone/>
            </a:pPr>
            <a:r>
              <a:rPr lang="en-GB" sz="1400">
                <a:solidFill>
                  <a:schemeClr val="dk1"/>
                </a:solidFill>
              </a:rPr>
              <a:t>print(class(varX))</a:t>
            </a:r>
            <a:endParaRPr sz="14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GB" sz="1400">
                <a:solidFill>
                  <a:schemeClr val="dk1"/>
                </a:solidFill>
              </a:rPr>
              <a:t>[1] “numeric”</a:t>
            </a:r>
            <a:endParaRPr sz="1400">
              <a:solidFill>
                <a:schemeClr val="dk1"/>
              </a:solidFill>
            </a:endParaRPr>
          </a:p>
          <a:p>
            <a:pPr marL="0" lvl="0" indent="0" algn="l" rtl="0">
              <a:lnSpc>
                <a:spcPct val="100000"/>
              </a:lnSpc>
              <a:spcBef>
                <a:spcPts val="1600"/>
              </a:spcBef>
              <a:spcAft>
                <a:spcPts val="1600"/>
              </a:spcAft>
              <a:buNone/>
            </a:pPr>
            <a:endParaRPr sz="1400">
              <a:solidFill>
                <a:srgbClr val="000000"/>
              </a:solidFill>
            </a:endParaRPr>
          </a:p>
        </p:txBody>
      </p:sp>
      <p:sp>
        <p:nvSpPr>
          <p:cNvPr id="92" name="Google Shape;92;p17"/>
          <p:cNvSpPr txBox="1">
            <a:spLocks noGrp="1"/>
          </p:cNvSpPr>
          <p:nvPr>
            <p:ph type="body" idx="1"/>
          </p:nvPr>
        </p:nvSpPr>
        <p:spPr>
          <a:xfrm>
            <a:off x="4572000" y="954825"/>
            <a:ext cx="4330800" cy="40749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400" b="1">
                <a:solidFill>
                  <a:srgbClr val="000000"/>
                </a:solidFill>
              </a:rPr>
              <a:t>To List All Variables</a:t>
            </a:r>
            <a:endParaRPr sz="1400" b="1">
              <a:solidFill>
                <a:srgbClr val="000000"/>
              </a:solidFill>
            </a:endParaRPr>
          </a:p>
          <a:p>
            <a:pPr marL="0" lvl="0" indent="0" algn="l" rtl="0">
              <a:lnSpc>
                <a:spcPct val="100000"/>
              </a:lnSpc>
              <a:spcBef>
                <a:spcPts val="1600"/>
              </a:spcBef>
              <a:spcAft>
                <a:spcPts val="0"/>
              </a:spcAft>
              <a:buNone/>
            </a:pPr>
            <a:r>
              <a:rPr lang="en-GB" sz="1400">
                <a:solidFill>
                  <a:srgbClr val="000000"/>
                </a:solidFill>
              </a:rPr>
              <a:t>print(ls(all.name = TRUE))</a:t>
            </a:r>
            <a:endParaRPr sz="1400">
              <a:solidFill>
                <a:srgbClr val="000000"/>
              </a:solidFill>
            </a:endParaRPr>
          </a:p>
          <a:p>
            <a:pPr marL="0" lvl="0" indent="0" algn="l" rtl="0">
              <a:lnSpc>
                <a:spcPct val="100000"/>
              </a:lnSpc>
              <a:spcBef>
                <a:spcPts val="1600"/>
              </a:spcBef>
              <a:spcAft>
                <a:spcPts val="0"/>
              </a:spcAft>
              <a:buClr>
                <a:schemeClr val="dk1"/>
              </a:buClr>
              <a:buSzPts val="1100"/>
              <a:buFont typeface="Arial"/>
              <a:buNone/>
            </a:pPr>
            <a:r>
              <a:rPr lang="en-GB" sz="1400">
                <a:solidFill>
                  <a:schemeClr val="dk1"/>
                </a:solidFill>
              </a:rPr>
              <a:t>[1] “varX” “varY” “varZ”</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rm(varY)</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print(ls())</a:t>
            </a:r>
            <a:endParaRPr sz="1400">
              <a:solidFill>
                <a:srgbClr val="000000"/>
              </a:solidFill>
            </a:endParaRPr>
          </a:p>
          <a:p>
            <a:pPr marL="0" lvl="0" indent="0" algn="l" rtl="0">
              <a:lnSpc>
                <a:spcPct val="100000"/>
              </a:lnSpc>
              <a:spcBef>
                <a:spcPts val="1600"/>
              </a:spcBef>
              <a:spcAft>
                <a:spcPts val="0"/>
              </a:spcAft>
              <a:buNone/>
            </a:pPr>
            <a:r>
              <a:rPr lang="en-GB" sz="1400">
                <a:solidFill>
                  <a:srgbClr val="000000"/>
                </a:solidFill>
              </a:rPr>
              <a:t>[1] “varX” “varZ”</a:t>
            </a:r>
            <a:endParaRPr sz="1400">
              <a:solidFill>
                <a:srgbClr val="000000"/>
              </a:solidFill>
            </a:endParaRPr>
          </a:p>
          <a:p>
            <a:pPr marL="0" lvl="0" indent="0" algn="l" rtl="0">
              <a:lnSpc>
                <a:spcPct val="100000"/>
              </a:lnSpc>
              <a:spcBef>
                <a:spcPts val="1600"/>
              </a:spcBef>
              <a:spcAft>
                <a:spcPts val="0"/>
              </a:spcAft>
              <a:buNone/>
            </a:pPr>
            <a:endParaRPr sz="1400">
              <a:solidFill>
                <a:srgbClr val="000000"/>
              </a:solidFill>
            </a:endParaRPr>
          </a:p>
          <a:p>
            <a:pPr marL="0" lvl="0" indent="0" algn="l" rtl="0">
              <a:lnSpc>
                <a:spcPct val="100000"/>
              </a:lnSpc>
              <a:spcBef>
                <a:spcPts val="1600"/>
              </a:spcBef>
              <a:spcAft>
                <a:spcPts val="0"/>
              </a:spcAft>
              <a:buNone/>
            </a:pPr>
            <a:endParaRPr sz="1400">
              <a:solidFill>
                <a:srgbClr val="000000"/>
              </a:solidFill>
            </a:endParaRPr>
          </a:p>
          <a:p>
            <a:pPr marL="0" lvl="0" indent="0" algn="l" rtl="0">
              <a:lnSpc>
                <a:spcPct val="100000"/>
              </a:lnSpc>
              <a:spcBef>
                <a:spcPts val="1600"/>
              </a:spcBef>
              <a:spcAft>
                <a:spcPts val="0"/>
              </a:spcAft>
              <a:buNone/>
            </a:pPr>
            <a:endParaRPr sz="1400">
              <a:solidFill>
                <a:srgbClr val="000000"/>
              </a:solidFill>
            </a:endParaRPr>
          </a:p>
          <a:p>
            <a:pPr marL="0" lvl="0" indent="0" algn="l" rtl="0">
              <a:lnSpc>
                <a:spcPct val="100000"/>
              </a:lnSpc>
              <a:spcBef>
                <a:spcPts val="1600"/>
              </a:spcBef>
              <a:spcAft>
                <a:spcPts val="1600"/>
              </a:spcAft>
              <a:buNone/>
            </a:pPr>
            <a:endParaRPr sz="1400">
              <a:solidFill>
                <a:srgbClr val="000000"/>
              </a:solidFill>
            </a:endParaRPr>
          </a:p>
        </p:txBody>
      </p:sp>
      <p:pic>
        <p:nvPicPr>
          <p:cNvPr id="93" name="Google Shape;93;p17"/>
          <p:cNvPicPr preferRelativeResize="0"/>
          <p:nvPr/>
        </p:nvPicPr>
        <p:blipFill>
          <a:blip r:embed="rId3">
            <a:alphaModFix/>
          </a:blip>
          <a:stretch>
            <a:fillRect/>
          </a:stretch>
        </p:blipFill>
        <p:spPr>
          <a:xfrm>
            <a:off x="241050" y="89325"/>
            <a:ext cx="1109610" cy="8653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What is Machine Learning?</a:t>
            </a:r>
            <a:endParaRPr>
              <a:solidFill>
                <a:srgbClr val="000000"/>
              </a:solidFill>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Provides software the ability to learn autonomously</a:t>
            </a:r>
            <a:endParaRPr/>
          </a:p>
          <a:p>
            <a:pPr marL="457200" lvl="0" indent="-342900" algn="l" rtl="0">
              <a:spcBef>
                <a:spcPts val="1600"/>
              </a:spcBef>
              <a:spcAft>
                <a:spcPts val="0"/>
              </a:spcAft>
              <a:buSzPts val="1800"/>
              <a:buChar char="●"/>
            </a:pPr>
            <a:r>
              <a:rPr lang="en-GB"/>
              <a:t>Experiences</a:t>
            </a:r>
            <a:endParaRPr/>
          </a:p>
          <a:p>
            <a:pPr marL="457200" lvl="0" indent="-342900" algn="l" rtl="0">
              <a:spcBef>
                <a:spcPts val="0"/>
              </a:spcBef>
              <a:spcAft>
                <a:spcPts val="0"/>
              </a:spcAft>
              <a:buSzPts val="1800"/>
              <a:buChar char="●"/>
            </a:pPr>
            <a:r>
              <a:rPr lang="en-GB"/>
              <a:t>Observations</a:t>
            </a:r>
            <a:endParaRPr/>
          </a:p>
          <a:p>
            <a:pPr marL="457200" lvl="0" indent="-342900" algn="l" rtl="0">
              <a:spcBef>
                <a:spcPts val="0"/>
              </a:spcBef>
              <a:spcAft>
                <a:spcPts val="0"/>
              </a:spcAft>
              <a:buSzPts val="1800"/>
              <a:buChar char="●"/>
            </a:pPr>
            <a:r>
              <a:rPr lang="en-GB"/>
              <a:t>Analyzing data within a data set</a:t>
            </a:r>
            <a:endParaRPr/>
          </a:p>
        </p:txBody>
      </p:sp>
      <p:pic>
        <p:nvPicPr>
          <p:cNvPr id="100" name="Google Shape;100;p18"/>
          <p:cNvPicPr preferRelativeResize="0"/>
          <p:nvPr/>
        </p:nvPicPr>
        <p:blipFill>
          <a:blip r:embed="rId3">
            <a:alphaModFix/>
          </a:blip>
          <a:stretch>
            <a:fillRect/>
          </a:stretch>
        </p:blipFill>
        <p:spPr>
          <a:xfrm>
            <a:off x="5747075" y="0"/>
            <a:ext cx="51435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358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000000"/>
              </a:solidFill>
            </a:endParaRPr>
          </a:p>
        </p:txBody>
      </p:sp>
      <p:pic>
        <p:nvPicPr>
          <p:cNvPr id="106" name="Google Shape;106;p19"/>
          <p:cNvPicPr preferRelativeResize="0"/>
          <p:nvPr/>
        </p:nvPicPr>
        <p:blipFill>
          <a:blip r:embed="rId3">
            <a:alphaModFix/>
          </a:blip>
          <a:stretch>
            <a:fillRect/>
          </a:stretch>
        </p:blipFill>
        <p:spPr>
          <a:xfrm>
            <a:off x="924538" y="-163850"/>
            <a:ext cx="7294925" cy="5471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How does it differ from typical programming?</a:t>
            </a:r>
            <a:endParaRPr>
              <a:solidFill>
                <a:srgbClr val="000000"/>
              </a:solidFill>
            </a:endParaRPr>
          </a:p>
        </p:txBody>
      </p:sp>
      <p:sp>
        <p:nvSpPr>
          <p:cNvPr id="112" name="Google Shape;11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Normally we write an explicit set of instructions.</a:t>
            </a:r>
            <a:endParaRPr/>
          </a:p>
          <a:p>
            <a:pPr marL="0" lvl="0" indent="0" algn="l" rtl="0">
              <a:spcBef>
                <a:spcPts val="1600"/>
              </a:spcBef>
              <a:spcAft>
                <a:spcPts val="1600"/>
              </a:spcAft>
              <a:buNone/>
            </a:pPr>
            <a:r>
              <a:rPr lang="en-GB"/>
              <a:t>Machine learning involves giving the machine a set of data and allowing it to make decisions based on its analysis.</a:t>
            </a:r>
            <a:endParaRPr/>
          </a:p>
        </p:txBody>
      </p:sp>
      <p:pic>
        <p:nvPicPr>
          <p:cNvPr id="113" name="Google Shape;113;p20"/>
          <p:cNvPicPr preferRelativeResize="0"/>
          <p:nvPr/>
        </p:nvPicPr>
        <p:blipFill>
          <a:blip r:embed="rId3">
            <a:alphaModFix/>
          </a:blip>
          <a:stretch>
            <a:fillRect/>
          </a:stretch>
        </p:blipFill>
        <p:spPr>
          <a:xfrm>
            <a:off x="2395525" y="2390763"/>
            <a:ext cx="4352925" cy="2752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000000"/>
                </a:solidFill>
              </a:rPr>
              <a:t>Why use Machine Learning?</a:t>
            </a:r>
            <a:endParaRPr>
              <a:solidFill>
                <a:srgbClr val="000000"/>
              </a:solidFill>
            </a:endParaRPr>
          </a:p>
          <a:p>
            <a:pPr marL="0" lvl="0" indent="0" algn="l" rtl="0">
              <a:lnSpc>
                <a:spcPct val="115000"/>
              </a:lnSpc>
              <a:spcBef>
                <a:spcPts val="0"/>
              </a:spcBef>
              <a:spcAft>
                <a:spcPts val="1600"/>
              </a:spcAft>
              <a:buClr>
                <a:schemeClr val="dk1"/>
              </a:buClr>
              <a:buSzPts val="1100"/>
              <a:buFont typeface="Arial"/>
              <a:buNone/>
            </a:pPr>
            <a:endParaRPr>
              <a:solidFill>
                <a:srgbClr val="000000"/>
              </a:solidFill>
            </a:endParaRPr>
          </a:p>
        </p:txBody>
      </p:sp>
      <p:sp>
        <p:nvSpPr>
          <p:cNvPr id="119" name="Google Shape;11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GB"/>
              <a:t>Easily identify trends and patterns</a:t>
            </a:r>
            <a:endParaRPr/>
          </a:p>
          <a:p>
            <a:pPr marL="457200" lvl="0" indent="-342900" algn="l" rtl="0">
              <a:spcBef>
                <a:spcPts val="0"/>
              </a:spcBef>
              <a:spcAft>
                <a:spcPts val="0"/>
              </a:spcAft>
              <a:buSzPts val="1800"/>
              <a:buChar char="●"/>
            </a:pPr>
            <a:r>
              <a:rPr lang="en-GB"/>
              <a:t>Automation and continuous improvement</a:t>
            </a:r>
            <a:endParaRPr/>
          </a:p>
          <a:p>
            <a:pPr marL="457200" lvl="0" indent="-342900" algn="l" rtl="0">
              <a:spcBef>
                <a:spcPts val="0"/>
              </a:spcBef>
              <a:spcAft>
                <a:spcPts val="0"/>
              </a:spcAft>
              <a:buSzPts val="1800"/>
              <a:buChar char="●"/>
            </a:pPr>
            <a:r>
              <a:rPr lang="en-GB"/>
              <a:t>Multi-dimensional data</a:t>
            </a:r>
            <a:endParaRPr/>
          </a:p>
          <a:p>
            <a:pPr marL="457200" lvl="0" indent="-342900" algn="l" rtl="0">
              <a:spcBef>
                <a:spcPts val="0"/>
              </a:spcBef>
              <a:spcAft>
                <a:spcPts val="0"/>
              </a:spcAft>
              <a:buSzPts val="1800"/>
              <a:buChar char="●"/>
            </a:pPr>
            <a:r>
              <a:rPr lang="en-GB"/>
              <a:t>Many applications</a:t>
            </a:r>
            <a:endParaRPr/>
          </a:p>
          <a:p>
            <a:pPr marL="0" lvl="0" indent="0" algn="l" rtl="0">
              <a:spcBef>
                <a:spcPts val="1600"/>
              </a:spcBef>
              <a:spcAft>
                <a:spcPts val="0"/>
              </a:spcAft>
              <a:buNone/>
            </a:pPr>
            <a:endParaRPr/>
          </a:p>
          <a:p>
            <a:pPr marL="0" lvl="0" indent="0" algn="l" rtl="0">
              <a:spcBef>
                <a:spcPts val="1600"/>
              </a:spcBef>
              <a:spcAft>
                <a:spcPts val="0"/>
              </a:spcAft>
              <a:buNone/>
            </a:pPr>
            <a:r>
              <a:rPr lang="en-GB"/>
              <a:t>Video: How Machines Learn by CGP Grey</a:t>
            </a:r>
            <a:endParaRPr/>
          </a:p>
          <a:p>
            <a:pPr marL="0" lvl="0" indent="0" algn="l" rtl="0">
              <a:spcBef>
                <a:spcPts val="1600"/>
              </a:spcBef>
              <a:spcAft>
                <a:spcPts val="1600"/>
              </a:spcAft>
              <a:buClr>
                <a:schemeClr val="dk1"/>
              </a:buClr>
              <a:buSzPts val="1100"/>
              <a:buFont typeface="Arial"/>
              <a:buNone/>
            </a:pPr>
            <a:r>
              <a:rPr lang="en-GB" sz="2000">
                <a:solidFill>
                  <a:srgbClr val="7890CD"/>
                </a:solidFill>
                <a:highlight>
                  <a:srgbClr val="F8F8F8"/>
                </a:highlight>
                <a:uFill>
                  <a:noFill/>
                </a:uFill>
                <a:hlinkClick r:id="rId3"/>
              </a:rPr>
              <a:t>https://www.youtube.com/watch?v=R9OHn5ZF4Uo</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3318</Words>
  <Application>Microsoft Macintosh PowerPoint</Application>
  <PresentationFormat>On-screen Show (16:9)</PresentationFormat>
  <Paragraphs>210</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Roboto</vt:lpstr>
      <vt:lpstr>Pacifico</vt:lpstr>
      <vt:lpstr>Simple Light</vt:lpstr>
      <vt:lpstr>R Programming Language</vt:lpstr>
      <vt:lpstr>Installing </vt:lpstr>
      <vt:lpstr>Installing      c      continued...</vt:lpstr>
      <vt:lpstr>Intro to Language </vt:lpstr>
      <vt:lpstr>Basics</vt:lpstr>
      <vt:lpstr>What is Machine Learning?</vt:lpstr>
      <vt:lpstr>PowerPoint Presentation</vt:lpstr>
      <vt:lpstr>How does it differ from typical programming?</vt:lpstr>
      <vt:lpstr>Why use Machine Learning? </vt:lpstr>
      <vt:lpstr>Supervised Learning: Teachers, Builders, and Programmers</vt:lpstr>
      <vt:lpstr>Predictive Modeling</vt:lpstr>
      <vt:lpstr>Unsupervised Learning</vt:lpstr>
      <vt:lpstr>Bias and Variance</vt:lpstr>
      <vt:lpstr>Bias and Variance</vt:lpstr>
      <vt:lpstr>Introduction to RStudio</vt:lpstr>
      <vt:lpstr>Importing Data to RStudio</vt:lpstr>
      <vt:lpstr>Importing Data to RStudio </vt:lpstr>
      <vt:lpstr>Importing Data to RStudio (Alternative way) </vt:lpstr>
      <vt:lpstr>Importing Data to RStudio </vt:lpstr>
      <vt:lpstr>Importing Data to RStudio</vt:lpstr>
      <vt:lpstr>Importing Data to RStudio </vt:lpstr>
      <vt:lpstr>Importing Data to RStudio </vt:lpstr>
      <vt:lpstr>Transforming Data in RStudio </vt:lpstr>
      <vt:lpstr>Transforming Data in RStudio</vt:lpstr>
      <vt:lpstr>Accessing Data as Vectors</vt:lpstr>
      <vt:lpstr>Accessing Data as Vectors</vt:lpstr>
      <vt:lpstr>Accessing Data in RStudio</vt:lpstr>
      <vt:lpstr>Getting Statistical Averages from Data</vt:lpstr>
      <vt:lpstr>Other useful functions in RStudio</vt:lpstr>
      <vt:lpstr>Creating separate tables</vt:lpstr>
      <vt:lpstr>Plotting Data</vt:lpstr>
      <vt:lpstr>For plotting of R objects - plot()</vt:lpstr>
      <vt:lpstr>To fit linear models - lm()</vt:lpstr>
      <vt:lpstr>To add regression lines to a graph - abline()</vt:lpstr>
      <vt:lpstr>Applying Algorithms in RStudio (Random Forest)</vt:lpstr>
      <vt:lpstr>Histogram of the given data values - hist()</vt:lpstr>
      <vt:lpstr>Histogram of the given data values - hist()</vt:lpstr>
      <vt:lpstr>Bar plot with vertical or horizontal bars - barplot()</vt:lpstr>
      <vt:lpstr>Bar plot with vertical or horizontal bars - barplot() </vt:lpstr>
      <vt:lpstr>Installing Packages</vt:lpstr>
      <vt:lpstr>Installing Packages</vt:lpstr>
      <vt:lpstr>3D Graphs</vt:lpstr>
      <vt:lpstr>PowerPoint Presentation</vt:lpstr>
      <vt:lpstr>Installing More Packages</vt:lpstr>
      <vt:lpstr>PowerPoint Presentation</vt:lpstr>
      <vt:lpstr>Plot 3-dimensional texts</vt:lpstr>
      <vt:lpstr>Regression Plane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Programming Language</dc:title>
  <cp:lastModifiedBy>Youry Khmelevsky</cp:lastModifiedBy>
  <cp:revision>1</cp:revision>
  <dcterms:modified xsi:type="dcterms:W3CDTF">2019-11-12T23:41:55Z</dcterms:modified>
</cp:coreProperties>
</file>